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8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</p:sldIdLst>
  <p:sldSz cx="9144000" cy="5143500" type="screen16x9"/>
  <p:notesSz cx="6858000" cy="9144000"/>
  <p:embeddedFontLst>
    <p:embeddedFont>
      <p:font typeface="Nunito" panose="020B0604020202020204" charset="0"/>
      <p:regular r:id="rId34"/>
      <p:bold r:id="rId35"/>
      <p:italic r:id="rId36"/>
      <p:boldItalic r:id="rId37"/>
    </p:embeddedFont>
    <p:embeddedFont>
      <p:font typeface="Roboto" panose="020B0604020202020204" charset="0"/>
      <p:regular r:id="rId38"/>
      <p:bold r:id="rId39"/>
      <p:italic r:id="rId40"/>
      <p:boldItalic r:id="rId41"/>
    </p:embeddedFont>
    <p:embeddedFont>
      <p:font typeface="Roboto Thin" panose="020B0604020202020204" charset="0"/>
      <p:regular r:id="rId42"/>
      <p:bold r:id="rId43"/>
      <p:italic r:id="rId44"/>
      <p:boldItalic r:id="rId45"/>
    </p:embeddedFont>
    <p:embeddedFont>
      <p:font typeface="Caveat" panose="020B0604020202020204" charset="0"/>
      <p:regular r:id="rId46"/>
      <p:bold r:id="rId47"/>
    </p:embeddedFont>
    <p:embeddedFont>
      <p:font typeface="Century Gothic" panose="020B0502020202020204" pitchFamily="34" charset="0"/>
      <p:regular r:id="rId48"/>
      <p:bold r:id="rId49"/>
      <p:italic r:id="rId50"/>
      <p:boldItalic r:id="rId51"/>
    </p:embeddedFont>
    <p:embeddedFont>
      <p:font typeface="Maven Pro" panose="020B0604020202020204" charset="0"/>
      <p:regular r:id="rId52"/>
      <p:bold r:id="rId53"/>
    </p:embeddedFont>
    <p:embeddedFont>
      <p:font typeface="Roboto Medium" panose="020B060402020202020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D64049-5BC2-459A-8664-74FA689B8B38}">
  <a:tblStyle styleId="{46D64049-5BC2-459A-8664-74FA689B8B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2907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284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4f60f0220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4f60f0220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773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1ed56e52a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51ed56e52a_0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544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228b60dc4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228b60dc4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450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e3bfea3b2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4e3bfea3b2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5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f60f0220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f60f0220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764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51ed56e52a_0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51ed56e52a_0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8343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51ed56e52a_0_1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51ed56e52a_0_1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55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52660b40b5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52660b40b5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345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5208a52f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5208a52f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45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51ed56e52a_0_1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51ed56e52a_0_1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87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228b60dc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228b60dc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943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529f6b01ee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529f6b01ee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647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5208a52f9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5208a52f9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488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2660b40b5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2660b40b5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173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5228b60dc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5228b60dc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714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51ed56e52a_0_1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51ed56e52a_0_1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819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529f6b01e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529f6b01e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955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52660b40b5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52660b40b5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943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52660b40b5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52660b40b5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760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52660b40b5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52660b40b5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7061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5228b60dc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5228b60dc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34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e3bfea3b2_0_1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e3bfea3b2_0_1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1116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5228b60dc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5228b60dc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6980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208a52f91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208a52f91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4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e3bfea3b2_0_1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e3bfea3b2_0_1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26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e3bfea3b2_0_1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e3bfea3b2_0_1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743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51ed56e52a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51ed56e52a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24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1ed56e52a_0_1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51ed56e52a_0_1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484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e3bfea3b2_0_1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4e3bfea3b2_0_1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491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1ed56e52a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51ed56e52a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02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JnAQxsRSOkRIX4N73ZPeAchbdShSYJs/vie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toysrental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houtout.wix.com/so/68MbTa_6l#/main" TargetMode="External"/><Relationship Id="rId4" Type="http://schemas.openxmlformats.org/officeDocument/2006/relationships/hyperlink" Target="https://www.facebook.com/EduToys-Rental-51064955267576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ler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subTitle" idx="1"/>
          </p:nvPr>
        </p:nvSpPr>
        <p:spPr>
          <a:xfrm>
            <a:off x="3110600" y="1839900"/>
            <a:ext cx="2466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Century Gothic"/>
                <a:ea typeface="Century Gothic"/>
                <a:cs typeface="Century Gothic"/>
                <a:sym typeface="Century Gothic"/>
              </a:rPr>
              <a:t>Growing is fun !</a:t>
            </a:r>
            <a:endParaRPr i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13"/>
          <p:cNvSpPr txBox="1"/>
          <p:nvPr/>
        </p:nvSpPr>
        <p:spPr>
          <a:xfrm>
            <a:off x="5576600" y="4114125"/>
            <a:ext cx="30000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741B47"/>
                </a:solidFill>
                <a:latin typeface="Caveat"/>
                <a:ea typeface="Caveat"/>
                <a:cs typeface="Caveat"/>
                <a:sym typeface="Caveat"/>
              </a:rPr>
              <a:t>Chaitra, Dayanand, </a:t>
            </a:r>
            <a:endParaRPr sz="2400" b="1" i="1">
              <a:solidFill>
                <a:srgbClr val="741B47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741B47"/>
                </a:solidFill>
                <a:latin typeface="Caveat"/>
                <a:ea typeface="Caveat"/>
                <a:cs typeface="Caveat"/>
                <a:sym typeface="Caveat"/>
              </a:rPr>
              <a:t>Kaalinga and Manasa</a:t>
            </a:r>
            <a:endParaRPr sz="2400" b="1" i="1">
              <a:solidFill>
                <a:srgbClr val="741B4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79" name="Google Shape;279;p1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fld>
            <a:endParaRPr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0" name="Google Shape;2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150" y="1232450"/>
            <a:ext cx="742525" cy="8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3"/>
          <p:cNvSpPr txBox="1"/>
          <p:nvPr/>
        </p:nvSpPr>
        <p:spPr>
          <a:xfrm>
            <a:off x="652575" y="1134625"/>
            <a:ext cx="4298700" cy="6378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2" name="Google Shape;28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525" y="1134625"/>
            <a:ext cx="4298775" cy="637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Market Adoption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395" name="Google Shape;395;p2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10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96" name="Google Shape;396;p22"/>
          <p:cNvGrpSpPr/>
          <p:nvPr/>
        </p:nvGrpSpPr>
        <p:grpSpPr>
          <a:xfrm>
            <a:off x="2286000" y="1537827"/>
            <a:ext cx="2286000" cy="3595537"/>
            <a:chOff x="0" y="2295575"/>
            <a:chExt cx="2286000" cy="2847950"/>
          </a:xfrm>
        </p:grpSpPr>
        <p:grpSp>
          <p:nvGrpSpPr>
            <p:cNvPr id="397" name="Google Shape;397;p22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398" name="Google Shape;398;p22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0" name="Google Shape;400;p22"/>
            <p:cNvSpPr txBox="1"/>
            <p:nvPr/>
          </p:nvSpPr>
          <p:spPr>
            <a:xfrm>
              <a:off x="216300" y="2343138"/>
              <a:ext cx="1688100" cy="3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4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Marketing</a:t>
              </a:r>
              <a:endParaRPr sz="24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1" name="Google Shape;401;p22"/>
            <p:cNvSpPr txBox="1"/>
            <p:nvPr/>
          </p:nvSpPr>
          <p:spPr>
            <a:xfrm>
              <a:off x="216300" y="3050050"/>
              <a:ext cx="1853400" cy="79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5E5E5E"/>
                  </a:solidFill>
                </a:rPr>
                <a:t>Traditional</a:t>
              </a:r>
              <a:endParaRPr sz="1800" b="1">
                <a:solidFill>
                  <a:srgbClr val="5E5E5E"/>
                </a:solidFill>
              </a:endParaRPr>
            </a:p>
          </p:txBody>
        </p:sp>
        <p:sp>
          <p:nvSpPr>
            <p:cNvPr id="402" name="Google Shape;402;p22"/>
            <p:cNvSpPr txBox="1"/>
            <p:nvPr/>
          </p:nvSpPr>
          <p:spPr>
            <a:xfrm>
              <a:off x="216300" y="3763722"/>
              <a:ext cx="1853400" cy="9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Word of Mouth Referrals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Ads/Billboards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9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3" name="Google Shape;403;p22"/>
          <p:cNvGrpSpPr/>
          <p:nvPr/>
        </p:nvGrpSpPr>
        <p:grpSpPr>
          <a:xfrm>
            <a:off x="6858000" y="1527575"/>
            <a:ext cx="2286000" cy="3616052"/>
            <a:chOff x="0" y="2295568"/>
            <a:chExt cx="2286000" cy="2847957"/>
          </a:xfrm>
        </p:grpSpPr>
        <p:grpSp>
          <p:nvGrpSpPr>
            <p:cNvPr id="404" name="Google Shape;404;p22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405" name="Google Shape;405;p22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" name="Google Shape;407;p22"/>
            <p:cNvSpPr txBox="1"/>
            <p:nvPr/>
          </p:nvSpPr>
          <p:spPr>
            <a:xfrm>
              <a:off x="216300" y="2295568"/>
              <a:ext cx="1925400" cy="52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Partnerships</a:t>
              </a:r>
              <a:endParaRPr sz="24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8" name="Google Shape;408;p22"/>
            <p:cNvSpPr txBox="1"/>
            <p:nvPr/>
          </p:nvSpPr>
          <p:spPr>
            <a:xfrm>
              <a:off x="216300" y="3050050"/>
              <a:ext cx="1853400" cy="79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Key Partners &amp; Channels</a:t>
              </a:r>
              <a:endParaRPr sz="1800"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9" name="Google Shape;409;p22"/>
            <p:cNvSpPr txBox="1"/>
            <p:nvPr/>
          </p:nvSpPr>
          <p:spPr>
            <a:xfrm>
              <a:off x="216300" y="3742405"/>
              <a:ext cx="1853400" cy="13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Preschools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Daycare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Schools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Toy Industries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10" name="Google Shape;410;p22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411" name="Google Shape;411;p22"/>
          <p:cNvGrpSpPr/>
          <p:nvPr/>
        </p:nvGrpSpPr>
        <p:grpSpPr>
          <a:xfrm>
            <a:off x="0" y="1538812"/>
            <a:ext cx="2286000" cy="3582721"/>
            <a:chOff x="0" y="2295575"/>
            <a:chExt cx="2286000" cy="2847950"/>
          </a:xfrm>
        </p:grpSpPr>
        <p:grpSp>
          <p:nvGrpSpPr>
            <p:cNvPr id="412" name="Google Shape;412;p22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5" name="Google Shape;415;p22"/>
            <p:cNvSpPr txBox="1"/>
            <p:nvPr/>
          </p:nvSpPr>
          <p:spPr>
            <a:xfrm>
              <a:off x="356075" y="2342535"/>
              <a:ext cx="12933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400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rPr>
                <a:t>Events</a:t>
              </a:r>
              <a:endParaRPr sz="240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6" name="Google Shape;416;p22"/>
            <p:cNvSpPr txBox="1"/>
            <p:nvPr/>
          </p:nvSpPr>
          <p:spPr>
            <a:xfrm>
              <a:off x="216300" y="2938941"/>
              <a:ext cx="1853400" cy="79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700" b="1">
                  <a:solidFill>
                    <a:srgbClr val="F3F3F3"/>
                  </a:solidFill>
                </a:rPr>
                <a:t>Booths/Flyers</a:t>
              </a:r>
              <a:endParaRPr sz="1700" b="1">
                <a:solidFill>
                  <a:srgbClr val="F3F3F3"/>
                </a:solidFill>
              </a:endParaRPr>
            </a:p>
            <a:p>
              <a:pPr marL="0" lvl="0" indent="0" algn="l" rtl="0">
                <a:spcBef>
                  <a:spcPts val="40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7" name="Google Shape;417;p22"/>
            <p:cNvSpPr txBox="1"/>
            <p:nvPr/>
          </p:nvSpPr>
          <p:spPr>
            <a:xfrm>
              <a:off x="216300" y="3736636"/>
              <a:ext cx="1853400" cy="9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Apartments Association Events  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School Events 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Birthday Parties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18" name="Google Shape;418;p22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w="9525" cap="flat" cmpd="sng">
              <a:solidFill>
                <a:srgbClr val="83E3D9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419" name="Google Shape;419;p22"/>
          <p:cNvGrpSpPr/>
          <p:nvPr/>
        </p:nvGrpSpPr>
        <p:grpSpPr>
          <a:xfrm>
            <a:off x="4572000" y="1532397"/>
            <a:ext cx="2286000" cy="3595537"/>
            <a:chOff x="0" y="2295575"/>
            <a:chExt cx="2286000" cy="2847950"/>
          </a:xfrm>
        </p:grpSpPr>
        <p:grpSp>
          <p:nvGrpSpPr>
            <p:cNvPr id="420" name="Google Shape;420;p22"/>
            <p:cNvGrpSpPr/>
            <p:nvPr/>
          </p:nvGrpSpPr>
          <p:grpSpPr>
            <a:xfrm>
              <a:off x="0" y="2295575"/>
              <a:ext cx="2286000" cy="2847950"/>
              <a:chOff x="0" y="2295575"/>
              <a:chExt cx="2286000" cy="2847950"/>
            </a:xfrm>
          </p:grpSpPr>
          <p:sp>
            <p:nvSpPr>
              <p:cNvPr id="421" name="Google Shape;421;p22"/>
              <p:cNvSpPr/>
              <p:nvPr/>
            </p:nvSpPr>
            <p:spPr>
              <a:xfrm>
                <a:off x="0" y="2823925"/>
                <a:ext cx="2286000" cy="2319600"/>
              </a:xfrm>
              <a:prstGeom prst="rect">
                <a:avLst/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0" y="2295575"/>
                <a:ext cx="2286000" cy="53700"/>
              </a:xfrm>
              <a:prstGeom prst="rect">
                <a:avLst/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3" name="Google Shape;423;p22"/>
            <p:cNvSpPr txBox="1"/>
            <p:nvPr/>
          </p:nvSpPr>
          <p:spPr>
            <a:xfrm>
              <a:off x="216300" y="2300648"/>
              <a:ext cx="1812000" cy="40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rPr>
                <a:t>Marketing</a:t>
              </a:r>
              <a:endParaRPr sz="100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4" name="Google Shape;424;p22"/>
            <p:cNvSpPr txBox="1"/>
            <p:nvPr/>
          </p:nvSpPr>
          <p:spPr>
            <a:xfrm>
              <a:off x="216300" y="3050050"/>
              <a:ext cx="1853400" cy="79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Digital</a:t>
              </a:r>
              <a:endParaRPr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5" name="Google Shape;425;p22"/>
            <p:cNvSpPr txBox="1"/>
            <p:nvPr/>
          </p:nvSpPr>
          <p:spPr>
            <a:xfrm>
              <a:off x="195600" y="3697128"/>
              <a:ext cx="1853400" cy="9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SEO for landing page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Keyword Planner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Email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Facebook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26" name="Google Shape;426;p22"/>
            <p:cNvCxnSpPr/>
            <p:nvPr/>
          </p:nvCxnSpPr>
          <p:spPr>
            <a:xfrm>
              <a:off x="2286000" y="2295575"/>
              <a:ext cx="0" cy="2837400"/>
            </a:xfrm>
            <a:prstGeom prst="straightConnector1">
              <a:avLst/>
            </a:prstGeom>
            <a:noFill/>
            <a:ln w="9525" cap="flat" cmpd="sng">
              <a:solidFill>
                <a:srgbClr val="83E3D9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3"/>
          <p:cNvSpPr txBox="1">
            <a:spLocks noGrp="1"/>
          </p:cNvSpPr>
          <p:nvPr>
            <p:ph type="title"/>
          </p:nvPr>
        </p:nvSpPr>
        <p:spPr>
          <a:xfrm>
            <a:off x="1420550" y="13100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Solution Validation (Trial plan)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11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3" name="Google Shape;4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09336" y="1049063"/>
            <a:ext cx="1581276" cy="222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3"/>
          <p:cNvPicPr preferRelativeResize="0"/>
          <p:nvPr/>
        </p:nvPicPr>
        <p:blipFill rotWithShape="1">
          <a:blip r:embed="rId4">
            <a:alphaModFix/>
          </a:blip>
          <a:srcRect l="9950" t="8297" b="14440"/>
          <a:stretch/>
        </p:blipFill>
        <p:spPr>
          <a:xfrm>
            <a:off x="3798050" y="1275375"/>
            <a:ext cx="1541125" cy="2634801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3"/>
          <p:cNvSpPr txBox="1"/>
          <p:nvPr/>
        </p:nvSpPr>
        <p:spPr>
          <a:xfrm>
            <a:off x="725575" y="3473500"/>
            <a:ext cx="1806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Toy Rented</a:t>
            </a:r>
            <a:endParaRPr sz="24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(Feb 21st - Mar 7th)</a:t>
            </a:r>
            <a:endParaRPr sz="10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23"/>
          <p:cNvSpPr txBox="1"/>
          <p:nvPr/>
        </p:nvSpPr>
        <p:spPr>
          <a:xfrm>
            <a:off x="3669000" y="4055250"/>
            <a:ext cx="18060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Fun &amp;        Learn </a:t>
            </a: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    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7" name="Google Shape;437;p23"/>
          <p:cNvPicPr preferRelativeResize="0"/>
          <p:nvPr/>
        </p:nvPicPr>
        <p:blipFill rotWithShape="1">
          <a:blip r:embed="rId5">
            <a:alphaModFix/>
          </a:blip>
          <a:srcRect l="8165" t="6979" r="6239" b="41362"/>
          <a:stretch/>
        </p:blipFill>
        <p:spPr>
          <a:xfrm>
            <a:off x="6191550" y="725575"/>
            <a:ext cx="2224201" cy="2386326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3"/>
          <p:cNvSpPr txBox="1"/>
          <p:nvPr/>
        </p:nvSpPr>
        <p:spPr>
          <a:xfrm>
            <a:off x="6528300" y="3627175"/>
            <a:ext cx="1806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" sz="2400" b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First Payment !!</a:t>
            </a:r>
            <a:endParaRPr sz="24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Explainer Video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44" name="Google Shape;444;p2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445" name="Google Shape;445;p24" title="Buying_a_new_toy_Try_renting_it_instead_TE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375" y="1597875"/>
            <a:ext cx="4321100" cy="3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Appendix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51" name="Google Shape;451;p2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https://www.edutoysrental.com/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ighlight>
                  <a:srgbClr val="FAFAFA"/>
                </a:highlight>
                <a:hlinkClick r:id="rId4"/>
              </a:rPr>
              <a:t>https://www.facebook.com/EduToys-Rental-510649552675760/</a:t>
            </a:r>
            <a:endParaRPr sz="1400">
              <a:highlight>
                <a:srgbClr val="FAFAFA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ighlight>
                  <a:srgbClr val="FAFAFA"/>
                </a:highlight>
                <a:hlinkClick r:id="rId5"/>
              </a:rPr>
              <a:t>https://shoutout.wix.com/so/68MbTa_6l#/main</a:t>
            </a:r>
            <a:endParaRPr sz="1400">
              <a:highlight>
                <a:srgbClr val="FAFAFA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highlight>
                <a:srgbClr val="FAFAFA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highlight>
                <a:srgbClr val="FAFAFA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highlight>
                <a:srgbClr val="FAFAFA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highlight>
                <a:srgbClr val="FAFAFA"/>
              </a:highlight>
            </a:endParaRPr>
          </a:p>
        </p:txBody>
      </p:sp>
      <p:sp>
        <p:nvSpPr>
          <p:cNvPr id="452" name="Google Shape;452;p2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13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6"/>
          <p:cNvSpPr txBox="1">
            <a:spLocks noGrp="1"/>
          </p:cNvSpPr>
          <p:nvPr>
            <p:ph type="title"/>
          </p:nvPr>
        </p:nvSpPr>
        <p:spPr>
          <a:xfrm>
            <a:off x="1247875" y="33742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Pricing - Margin based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58" name="Google Shape;458;p26"/>
          <p:cNvSpPr txBox="1">
            <a:spLocks noGrp="1"/>
          </p:cNvSpPr>
          <p:nvPr>
            <p:ph type="body" idx="1"/>
          </p:nvPr>
        </p:nvSpPr>
        <p:spPr>
          <a:xfrm>
            <a:off x="729450" y="23074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59" name="Google Shape;459;p2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14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60" name="Google Shape;4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69919"/>
            <a:ext cx="9144001" cy="3865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7"/>
          <p:cNvSpPr txBox="1">
            <a:spLocks noGrp="1"/>
          </p:cNvSpPr>
          <p:nvPr>
            <p:ph type="title"/>
          </p:nvPr>
        </p:nvSpPr>
        <p:spPr>
          <a:xfrm>
            <a:off x="1303800" y="249150"/>
            <a:ext cx="70305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Awareness Events Photos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15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67" name="Google Shape;4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160075"/>
            <a:ext cx="1855426" cy="247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5837" y="2362100"/>
            <a:ext cx="2165976" cy="26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8418" y="885900"/>
            <a:ext cx="2528758" cy="337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8"/>
          <p:cNvSpPr txBox="1">
            <a:spLocks noGrp="1"/>
          </p:cNvSpPr>
          <p:nvPr>
            <p:ph type="title"/>
          </p:nvPr>
        </p:nvSpPr>
        <p:spPr>
          <a:xfrm>
            <a:off x="1303800" y="145150"/>
            <a:ext cx="7030500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Lead Generation photos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75" name="Google Shape;475;p28"/>
          <p:cNvSpPr txBox="1">
            <a:spLocks noGrp="1"/>
          </p:cNvSpPr>
          <p:nvPr>
            <p:ph type="body" idx="1"/>
          </p:nvPr>
        </p:nvSpPr>
        <p:spPr>
          <a:xfrm>
            <a:off x="1303800" y="1303400"/>
            <a:ext cx="7030500" cy="32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76" name="Google Shape;476;p2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16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77" name="Google Shape;4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00" y="938850"/>
            <a:ext cx="2704025" cy="40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0538" y="938842"/>
            <a:ext cx="2801750" cy="498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8"/>
          <p:cNvPicPr preferRelativeResize="0"/>
          <p:nvPr/>
        </p:nvPicPr>
        <p:blipFill rotWithShape="1">
          <a:blip r:embed="rId5">
            <a:alphaModFix/>
          </a:blip>
          <a:srcRect t="6542" r="7646"/>
          <a:stretch/>
        </p:blipFill>
        <p:spPr>
          <a:xfrm>
            <a:off x="6198000" y="793750"/>
            <a:ext cx="2801750" cy="480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9"/>
          <p:cNvSpPr txBox="1">
            <a:spLocks noGrp="1"/>
          </p:cNvSpPr>
          <p:nvPr>
            <p:ph type="title"/>
          </p:nvPr>
        </p:nvSpPr>
        <p:spPr>
          <a:xfrm>
            <a:off x="1303800" y="340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Marketing Budget Plan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85" name="Google Shape;485;p2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17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86" name="Google Shape;486;p2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975" y="1162525"/>
            <a:ext cx="6390401" cy="3952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87" name="Google Shape;487;p29"/>
          <p:cNvGraphicFramePr/>
          <p:nvPr/>
        </p:nvGraphicFramePr>
        <p:xfrm>
          <a:off x="5105400" y="426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{46D64049-5BC2-459A-8664-74FA689B8B38}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Marketing Budget:</a:t>
                      </a:r>
                      <a:endParaRPr sz="900" b="1"/>
                    </a:p>
                  </a:txBody>
                  <a:tcPr marL="28575" marR="28575" marT="19050" marB="19050" anchor="ctr">
                    <a:lnB w="9525" cap="flat" cmpd="sng">
                      <a:solidFill>
                        <a:srgbClr val="318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22,000.00 INR</a:t>
                      </a:r>
                      <a:endParaRPr sz="1200" b="1"/>
                    </a:p>
                  </a:txBody>
                  <a:tcPr marL="28575" marR="28575" marT="19050" marB="19050" anchor="ctr">
                    <a:lnB w="9525" cap="flat" cmpd="sng">
                      <a:solidFill>
                        <a:srgbClr val="318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0"/>
          <p:cNvSpPr txBox="1">
            <a:spLocks noGrp="1"/>
          </p:cNvSpPr>
          <p:nvPr>
            <p:ph type="title"/>
          </p:nvPr>
        </p:nvSpPr>
        <p:spPr>
          <a:xfrm>
            <a:off x="1303800" y="583450"/>
            <a:ext cx="70305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Positioning Statement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493" name="Google Shape;493;p30"/>
          <p:cNvSpPr txBox="1">
            <a:spLocks noGrp="1"/>
          </p:cNvSpPr>
          <p:nvPr>
            <p:ph type="body" idx="1"/>
          </p:nvPr>
        </p:nvSpPr>
        <p:spPr>
          <a:xfrm>
            <a:off x="1303800" y="1321550"/>
            <a:ext cx="7030500" cy="3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n" sz="2000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parents of nursery kids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Who</a:t>
            </a:r>
            <a:r>
              <a:rPr lang="en" sz="2000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want to provide fun based learning to their kids</a:t>
            </a:r>
            <a:endParaRPr sz="20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" sz="2000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Edu</a:t>
            </a:r>
            <a:r>
              <a:rPr lang="en" sz="2000">
                <a:solidFill>
                  <a:srgbClr val="DD7E6B"/>
                </a:solidFill>
                <a:latin typeface="Arial"/>
                <a:ea typeface="Arial"/>
                <a:cs typeface="Arial"/>
                <a:sym typeface="Arial"/>
              </a:rPr>
              <a:t>Toy</a:t>
            </a:r>
            <a:r>
              <a:rPr lang="en" sz="2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Rental</a:t>
            </a:r>
            <a:r>
              <a:rPr lang="en" sz="2000" i="1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 b="1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physical platform</a:t>
            </a:r>
            <a:endParaRPr sz="20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That 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helps parents/kids to choose educational toys on rent</a:t>
            </a:r>
            <a:endParaRPr sz="20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Unlike</a:t>
            </a:r>
            <a:r>
              <a:rPr lang="en" sz="2000" i="1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Rentoys, Khilonewala, ToysOnRent, Unnati Library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Edu</a:t>
            </a:r>
            <a:r>
              <a:rPr lang="en" sz="2000">
                <a:solidFill>
                  <a:srgbClr val="DD7E6B"/>
                </a:solidFill>
                <a:latin typeface="Arial"/>
                <a:ea typeface="Arial"/>
                <a:cs typeface="Arial"/>
                <a:sym typeface="Arial"/>
              </a:rPr>
              <a:t>Toy</a:t>
            </a:r>
            <a:r>
              <a:rPr lang="en" sz="2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20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Rental 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their physical spaces in school for easy access and tangible experience for quality check.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18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Awareness and Lead Generation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500" name="Google Shape;500;p3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19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01" name="Google Shape;501;p31"/>
          <p:cNvGrpSpPr/>
          <p:nvPr/>
        </p:nvGrpSpPr>
        <p:grpSpPr>
          <a:xfrm>
            <a:off x="4513723" y="1756851"/>
            <a:ext cx="2428624" cy="1836924"/>
            <a:chOff x="4526673" y="1749725"/>
            <a:chExt cx="2428624" cy="1836924"/>
          </a:xfrm>
        </p:grpSpPr>
        <p:sp>
          <p:nvSpPr>
            <p:cNvPr id="502" name="Google Shape;502;p31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3" name="Google Shape;503;p31"/>
            <p:cNvGrpSpPr/>
            <p:nvPr/>
          </p:nvGrpSpPr>
          <p:grpSpPr>
            <a:xfrm>
              <a:off x="4526673" y="1749725"/>
              <a:ext cx="2428624" cy="1836924"/>
              <a:chOff x="4526673" y="1749725"/>
              <a:chExt cx="2428624" cy="1836924"/>
            </a:xfrm>
          </p:grpSpPr>
          <p:grpSp>
            <p:nvGrpSpPr>
              <p:cNvPr id="504" name="Google Shape;504;p31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505" name="Google Shape;505;p31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506" name="Google Shape;506;p31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7" name="Google Shape;507;p31"/>
              <p:cNvSpPr txBox="1"/>
              <p:nvPr/>
            </p:nvSpPr>
            <p:spPr>
              <a:xfrm>
                <a:off x="4526673" y="3215249"/>
                <a:ext cx="994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Roboto"/>
                    <a:ea typeface="Roboto"/>
                    <a:cs typeface="Roboto"/>
                    <a:sym typeface="Roboto"/>
                  </a:rPr>
                  <a:t>Feb 2019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8" name="Google Shape;508;p31"/>
              <p:cNvSpPr txBox="1"/>
              <p:nvPr/>
            </p:nvSpPr>
            <p:spPr>
              <a:xfrm>
                <a:off x="4701698" y="1749725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b="1">
                    <a:latin typeface="Roboto"/>
                    <a:ea typeface="Roboto"/>
                    <a:cs typeface="Roboto"/>
                    <a:sym typeface="Roboto"/>
                  </a:rPr>
                  <a:t>Klay School Art Exhibition Events</a:t>
                </a:r>
                <a:endParaRPr sz="10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1600"/>
                  </a:spcBef>
                  <a:spcAft>
                    <a:spcPts val="0"/>
                  </a:spcAft>
                  <a:buNone/>
                </a:pPr>
                <a:r>
                  <a:rPr lang="en" sz="1000" b="1">
                    <a:latin typeface="Roboto"/>
                    <a:ea typeface="Roboto"/>
                    <a:cs typeface="Roboto"/>
                    <a:sym typeface="Roboto"/>
                  </a:rPr>
                  <a:t>Landing Page</a:t>
                </a:r>
                <a:endParaRPr sz="10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r>
                  <a:rPr lang="en" sz="1000" b="1">
                    <a:latin typeface="Roboto"/>
                    <a:ea typeface="Roboto"/>
                    <a:cs typeface="Roboto"/>
                    <a:sym typeface="Roboto"/>
                  </a:rPr>
                  <a:t>Facebook Campaigns</a:t>
                </a:r>
                <a:endParaRPr sz="10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509" name="Google Shape;509;p31"/>
          <p:cNvGrpSpPr/>
          <p:nvPr/>
        </p:nvGrpSpPr>
        <p:grpSpPr>
          <a:xfrm>
            <a:off x="6552325" y="2709721"/>
            <a:ext cx="2194857" cy="1735658"/>
            <a:chOff x="6586860" y="2702592"/>
            <a:chExt cx="2570090" cy="1735658"/>
          </a:xfrm>
        </p:grpSpPr>
        <p:sp>
          <p:nvSpPr>
            <p:cNvPr id="510" name="Google Shape;510;p31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1" name="Google Shape;511;p31"/>
            <p:cNvGrpSpPr/>
            <p:nvPr/>
          </p:nvGrpSpPr>
          <p:grpSpPr>
            <a:xfrm>
              <a:off x="6586860" y="2702592"/>
              <a:ext cx="2343513" cy="1735658"/>
              <a:chOff x="6586860" y="2702592"/>
              <a:chExt cx="2343513" cy="1735658"/>
            </a:xfrm>
          </p:grpSpPr>
          <p:grpSp>
            <p:nvGrpSpPr>
              <p:cNvPr id="512" name="Google Shape;512;p31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513" name="Google Shape;513;p31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514" name="Google Shape;514;p31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15" name="Google Shape;515;p31"/>
              <p:cNvSpPr txBox="1"/>
              <p:nvPr/>
            </p:nvSpPr>
            <p:spPr>
              <a:xfrm>
                <a:off x="6586860" y="2702592"/>
                <a:ext cx="16356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Roboto"/>
                    <a:ea typeface="Roboto"/>
                    <a:cs typeface="Roboto"/>
                    <a:sym typeface="Roboto"/>
                  </a:rPr>
                  <a:t>March 2019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6" name="Google Shape;516;p31"/>
              <p:cNvSpPr txBox="1"/>
              <p:nvPr/>
            </p:nvSpPr>
            <p:spPr>
              <a:xfrm>
                <a:off x="6676773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b="1">
                    <a:latin typeface="Roboto"/>
                    <a:ea typeface="Roboto"/>
                    <a:cs typeface="Roboto"/>
                    <a:sym typeface="Roboto"/>
                  </a:rPr>
                  <a:t>Word of Mouth referrals by Customers</a:t>
                </a:r>
                <a:endParaRPr sz="10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1600"/>
                  </a:spcBef>
                  <a:spcAft>
                    <a:spcPts val="0"/>
                  </a:spcAft>
                  <a:buNone/>
                </a:pPr>
                <a:r>
                  <a:rPr lang="en" sz="1000" b="1">
                    <a:latin typeface="Roboto"/>
                    <a:ea typeface="Roboto"/>
                    <a:cs typeface="Roboto"/>
                    <a:sym typeface="Roboto"/>
                  </a:rPr>
                  <a:t>Email Campaigns</a:t>
                </a:r>
                <a:endParaRPr sz="10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r>
                  <a:rPr lang="en" sz="1000" b="1">
                    <a:latin typeface="Roboto"/>
                    <a:ea typeface="Roboto"/>
                    <a:cs typeface="Roboto"/>
                    <a:sym typeface="Roboto"/>
                  </a:rPr>
                  <a:t>Landing Page</a:t>
                </a:r>
                <a:endParaRPr sz="10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517" name="Google Shape;517;p31"/>
          <p:cNvGrpSpPr/>
          <p:nvPr/>
        </p:nvGrpSpPr>
        <p:grpSpPr>
          <a:xfrm>
            <a:off x="483041" y="1864926"/>
            <a:ext cx="2580731" cy="1728863"/>
            <a:chOff x="495991" y="1857800"/>
            <a:chExt cx="2580731" cy="1728863"/>
          </a:xfrm>
        </p:grpSpPr>
        <p:sp>
          <p:nvSpPr>
            <p:cNvPr id="518" name="Google Shape;518;p31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9" name="Google Shape;519;p31"/>
            <p:cNvGrpSpPr/>
            <p:nvPr/>
          </p:nvGrpSpPr>
          <p:grpSpPr>
            <a:xfrm>
              <a:off x="495991" y="1857800"/>
              <a:ext cx="2580731" cy="1728863"/>
              <a:chOff x="495991" y="1857800"/>
              <a:chExt cx="2580731" cy="1728863"/>
            </a:xfrm>
          </p:grpSpPr>
          <p:sp>
            <p:nvSpPr>
              <p:cNvPr id="520" name="Google Shape;520;p31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Roboto"/>
                    <a:ea typeface="Roboto"/>
                    <a:cs typeface="Roboto"/>
                    <a:sym typeface="Roboto"/>
                  </a:rPr>
                  <a:t>Dec 2018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521" name="Google Shape;521;p31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522" name="Google Shape;522;p31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523" name="Google Shape;523;p31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4" name="Google Shape;524;p31"/>
              <p:cNvSpPr txBox="1"/>
              <p:nvPr/>
            </p:nvSpPr>
            <p:spPr>
              <a:xfrm>
                <a:off x="823122" y="18578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b="1">
                    <a:latin typeface="Roboto"/>
                    <a:ea typeface="Roboto"/>
                    <a:cs typeface="Roboto"/>
                    <a:sym typeface="Roboto"/>
                  </a:rPr>
                  <a:t>Missed calls</a:t>
                </a:r>
                <a:endParaRPr sz="10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r>
                  <a:rPr lang="en" sz="1000" b="1">
                    <a:latin typeface="Roboto"/>
                    <a:ea typeface="Roboto"/>
                    <a:cs typeface="Roboto"/>
                    <a:sym typeface="Roboto"/>
                  </a:rPr>
                  <a:t>Flyers </a:t>
                </a:r>
                <a:endParaRPr sz="10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525" name="Google Shape;525;p31"/>
          <p:cNvGrpSpPr/>
          <p:nvPr/>
        </p:nvGrpSpPr>
        <p:grpSpPr>
          <a:xfrm>
            <a:off x="2512650" y="2709725"/>
            <a:ext cx="2323752" cy="1732501"/>
            <a:chOff x="2525600" y="2702599"/>
            <a:chExt cx="2323752" cy="1732501"/>
          </a:xfrm>
        </p:grpSpPr>
        <p:sp>
          <p:nvSpPr>
            <p:cNvPr id="526" name="Google Shape;526;p31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7" name="Google Shape;527;p31"/>
            <p:cNvGrpSpPr/>
            <p:nvPr/>
          </p:nvGrpSpPr>
          <p:grpSpPr>
            <a:xfrm>
              <a:off x="2525600" y="2702599"/>
              <a:ext cx="2253600" cy="1732501"/>
              <a:chOff x="2525600" y="2702599"/>
              <a:chExt cx="2253600" cy="1732501"/>
            </a:xfrm>
          </p:grpSpPr>
          <p:sp>
            <p:nvSpPr>
              <p:cNvPr id="528" name="Google Shape;528;p31"/>
              <p:cNvSpPr txBox="1"/>
              <p:nvPr/>
            </p:nvSpPr>
            <p:spPr>
              <a:xfrm>
                <a:off x="2525601" y="2702599"/>
                <a:ext cx="850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Roboto"/>
                    <a:ea typeface="Roboto"/>
                    <a:cs typeface="Roboto"/>
                    <a:sym typeface="Roboto"/>
                  </a:rPr>
                  <a:t>Jan 2019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529" name="Google Shape;529;p31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530" name="Google Shape;530;p31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531" name="Google Shape;531;p31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32" name="Google Shape;532;p31"/>
              <p:cNvSpPr txBox="1"/>
              <p:nvPr/>
            </p:nvSpPr>
            <p:spPr>
              <a:xfrm>
                <a:off x="2525600" y="34913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b="1">
                    <a:latin typeface="Roboto"/>
                    <a:ea typeface="Roboto"/>
                    <a:cs typeface="Roboto"/>
                    <a:sym typeface="Roboto"/>
                  </a:rPr>
                  <a:t>Apartment Association events</a:t>
                </a:r>
                <a:endParaRPr sz="10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r>
                  <a:rPr lang="en" sz="1000" b="1">
                    <a:latin typeface="Roboto"/>
                    <a:ea typeface="Roboto"/>
                    <a:cs typeface="Roboto"/>
                    <a:sym typeface="Roboto"/>
                  </a:rPr>
                  <a:t>Landing Page</a:t>
                </a:r>
                <a:endParaRPr sz="10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Customer / Problem Statement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88" name="Google Shape;288;p1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Working Parents of nursery kids living in Tier 1 / 2 cities who want to provide a wide range of educational toys to their kids.</a:t>
            </a:r>
            <a:endParaRPr sz="1800"/>
          </a:p>
        </p:txBody>
      </p:sp>
      <p:sp>
        <p:nvSpPr>
          <p:cNvPr id="289" name="Google Shape;289;p1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2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Lead generation count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538" name="Google Shape;538;p3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20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9" name="Google Shape;539;p32"/>
          <p:cNvSpPr/>
          <p:nvPr/>
        </p:nvSpPr>
        <p:spPr>
          <a:xfrm>
            <a:off x="2164963" y="224811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32"/>
          <p:cNvGrpSpPr/>
          <p:nvPr/>
        </p:nvGrpSpPr>
        <p:grpSpPr>
          <a:xfrm>
            <a:off x="571561" y="1963288"/>
            <a:ext cx="1755000" cy="1885702"/>
            <a:chOff x="571536" y="1969425"/>
            <a:chExt cx="1755000" cy="1885702"/>
          </a:xfrm>
        </p:grpSpPr>
        <p:sp>
          <p:nvSpPr>
            <p:cNvPr id="541" name="Google Shape;541;p32"/>
            <p:cNvSpPr/>
            <p:nvPr/>
          </p:nvSpPr>
          <p:spPr>
            <a:xfrm>
              <a:off x="1151886" y="1969425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856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 txBox="1"/>
            <p:nvPr/>
          </p:nvSpPr>
          <p:spPr>
            <a:xfrm>
              <a:off x="1267250" y="2042325"/>
              <a:ext cx="363600" cy="25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3" name="Google Shape;543;p32"/>
            <p:cNvSpPr txBox="1"/>
            <p:nvPr/>
          </p:nvSpPr>
          <p:spPr>
            <a:xfrm>
              <a:off x="5944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Missed call</a:t>
              </a:r>
              <a:endParaRPr sz="10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4" name="Google Shape;544;p32"/>
            <p:cNvSpPr txBox="1"/>
            <p:nvPr/>
          </p:nvSpPr>
          <p:spPr>
            <a:xfrm>
              <a:off x="571536" y="3117727"/>
              <a:ext cx="1755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Source: OneRing</a:t>
              </a:r>
              <a:endParaRPr sz="800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5" name="Google Shape;545;p32"/>
          <p:cNvGrpSpPr/>
          <p:nvPr/>
        </p:nvGrpSpPr>
        <p:grpSpPr>
          <a:xfrm>
            <a:off x="2699423" y="1957150"/>
            <a:ext cx="1709103" cy="1897977"/>
            <a:chOff x="2699423" y="1957150"/>
            <a:chExt cx="1709103" cy="1897977"/>
          </a:xfrm>
        </p:grpSpPr>
        <p:sp>
          <p:nvSpPr>
            <p:cNvPr id="546" name="Google Shape;546;p32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4572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0B050"/>
                  </a:solidFill>
                  <a:latin typeface="Roboto"/>
                  <a:ea typeface="Roboto"/>
                  <a:cs typeface="Roboto"/>
                  <a:sym typeface="Roboto"/>
                </a:rPr>
                <a:t> Events</a:t>
              </a:r>
              <a:endParaRPr sz="1000" b="1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8" name="Google Shape;548;p32"/>
            <p:cNvSpPr txBox="1"/>
            <p:nvPr/>
          </p:nvSpPr>
          <p:spPr>
            <a:xfrm>
              <a:off x="2699423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0B050"/>
                  </a:solidFill>
                  <a:latin typeface="Roboto"/>
                  <a:ea typeface="Roboto"/>
                  <a:cs typeface="Roboto"/>
                  <a:sym typeface="Roboto"/>
                </a:rPr>
                <a:t>    Source: Apartment Association,</a:t>
              </a:r>
              <a:endParaRPr sz="80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457200" algn="just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0B050"/>
                  </a:solidFill>
                  <a:latin typeface="Roboto"/>
                  <a:ea typeface="Roboto"/>
                  <a:cs typeface="Roboto"/>
                  <a:sym typeface="Roboto"/>
                </a:rPr>
                <a:t>Kaly art exhibition</a:t>
              </a:r>
              <a:endParaRPr sz="80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endParaRPr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9" name="Google Shape;549;p32"/>
            <p:cNvSpPr txBox="1"/>
            <p:nvPr/>
          </p:nvSpPr>
          <p:spPr>
            <a:xfrm>
              <a:off x="3329825" y="2057500"/>
              <a:ext cx="436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b="1">
                  <a:solidFill>
                    <a:srgbClr val="00B050"/>
                  </a:solidFill>
                  <a:latin typeface="Roboto"/>
                  <a:ea typeface="Roboto"/>
                  <a:cs typeface="Roboto"/>
                  <a:sym typeface="Roboto"/>
                </a:rPr>
                <a:t>14</a:t>
              </a:r>
              <a:endParaRPr b="1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0" name="Google Shape;550;p32"/>
          <p:cNvGrpSpPr/>
          <p:nvPr/>
        </p:nvGrpSpPr>
        <p:grpSpPr>
          <a:xfrm>
            <a:off x="4781408" y="1957150"/>
            <a:ext cx="1709106" cy="1897975"/>
            <a:chOff x="4781408" y="1957150"/>
            <a:chExt cx="1709106" cy="1897975"/>
          </a:xfrm>
        </p:grpSpPr>
        <p:sp>
          <p:nvSpPr>
            <p:cNvPr id="551" name="Google Shape;551;p32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856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85631"/>
                </a:solidFill>
              </a:endParaRPr>
            </a:p>
          </p:txBody>
        </p:sp>
        <p:sp>
          <p:nvSpPr>
            <p:cNvPr id="552" name="Google Shape;552;p32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Social Media</a:t>
              </a:r>
              <a:endParaRPr sz="1000"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3" name="Google Shape;553;p32"/>
            <p:cNvSpPr txBox="1"/>
            <p:nvPr/>
          </p:nvSpPr>
          <p:spPr>
            <a:xfrm>
              <a:off x="4781408" y="3117725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Source: Facebook</a:t>
              </a:r>
              <a:endParaRPr sz="800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4" name="Google Shape;554;p32"/>
            <p:cNvSpPr txBox="1"/>
            <p:nvPr/>
          </p:nvSpPr>
          <p:spPr>
            <a:xfrm>
              <a:off x="5417558" y="20377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b="1">
                  <a:solidFill>
                    <a:srgbClr val="085631"/>
                  </a:solidFill>
                  <a:latin typeface="Roboto"/>
                  <a:ea typeface="Roboto"/>
                  <a:cs typeface="Roboto"/>
                  <a:sym typeface="Roboto"/>
                </a:rPr>
                <a:t>16</a:t>
              </a:r>
              <a:endParaRPr b="1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5" name="Google Shape;555;p32"/>
          <p:cNvGrpSpPr/>
          <p:nvPr/>
        </p:nvGrpSpPr>
        <p:grpSpPr>
          <a:xfrm>
            <a:off x="6863386" y="1957150"/>
            <a:ext cx="1709102" cy="1897977"/>
            <a:chOff x="6863386" y="1957150"/>
            <a:chExt cx="1709102" cy="1897977"/>
          </a:xfrm>
        </p:grpSpPr>
        <p:sp>
          <p:nvSpPr>
            <p:cNvPr id="556" name="Google Shape;556;p32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 txBox="1"/>
            <p:nvPr/>
          </p:nvSpPr>
          <p:spPr>
            <a:xfrm>
              <a:off x="68633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0B050"/>
                  </a:solidFill>
                  <a:latin typeface="Roboto"/>
                  <a:ea typeface="Roboto"/>
                  <a:cs typeface="Roboto"/>
                  <a:sym typeface="Roboto"/>
                </a:rPr>
                <a:t>Landing Page</a:t>
              </a:r>
              <a:endParaRPr sz="1000" b="1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8" name="Google Shape;558;p32"/>
            <p:cNvSpPr txBox="1"/>
            <p:nvPr/>
          </p:nvSpPr>
          <p:spPr>
            <a:xfrm>
              <a:off x="6863386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0B050"/>
                  </a:solidFill>
                  <a:latin typeface="Roboto"/>
                  <a:ea typeface="Roboto"/>
                  <a:cs typeface="Roboto"/>
                  <a:sym typeface="Roboto"/>
                </a:rPr>
                <a:t>Source: https://edutoysrental.com</a:t>
              </a:r>
              <a:endParaRPr sz="80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9" name="Google Shape;559;p32"/>
            <p:cNvSpPr txBox="1"/>
            <p:nvPr/>
          </p:nvSpPr>
          <p:spPr>
            <a:xfrm>
              <a:off x="7499536" y="20342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b="1">
                  <a:solidFill>
                    <a:srgbClr val="00B050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60" name="Google Shape;560;p32"/>
          <p:cNvSpPr/>
          <p:nvPr/>
        </p:nvSpPr>
        <p:spPr>
          <a:xfrm>
            <a:off x="4337175" y="224811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</a:endParaRPr>
          </a:p>
        </p:txBody>
      </p:sp>
      <p:sp>
        <p:nvSpPr>
          <p:cNvPr id="561" name="Google Shape;561;p32"/>
          <p:cNvSpPr/>
          <p:nvPr/>
        </p:nvSpPr>
        <p:spPr>
          <a:xfrm>
            <a:off x="6419150" y="224811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Billboards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567" name="Google Shape;567;p3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21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68" name="Google Shape;56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50" y="1667499"/>
            <a:ext cx="8470925" cy="27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Google Analytics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22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75" name="Google Shape;57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290375"/>
            <a:ext cx="7358001" cy="35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5"/>
          <p:cNvSpPr txBox="1">
            <a:spLocks noGrp="1"/>
          </p:cNvSpPr>
          <p:nvPr>
            <p:ph type="title"/>
          </p:nvPr>
        </p:nvSpPr>
        <p:spPr>
          <a:xfrm>
            <a:off x="214400" y="2164075"/>
            <a:ext cx="43422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Facebook page insights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23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2" name="Google Shape;58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5300" y="-161975"/>
            <a:ext cx="2977051" cy="529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24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8" name="Google Shape;58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300" y="291875"/>
            <a:ext cx="707482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7"/>
          <p:cNvSpPr txBox="1">
            <a:spLocks noGrp="1"/>
          </p:cNvSpPr>
          <p:nvPr>
            <p:ph type="title"/>
          </p:nvPr>
        </p:nvSpPr>
        <p:spPr>
          <a:xfrm>
            <a:off x="1420550" y="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Elements of Value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594" name="Google Shape;594;p3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25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5" name="Google Shape;595;p37"/>
          <p:cNvSpPr/>
          <p:nvPr/>
        </p:nvSpPr>
        <p:spPr>
          <a:xfrm>
            <a:off x="278400" y="565950"/>
            <a:ext cx="8721300" cy="44799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37"/>
          <p:cNvSpPr txBox="1"/>
          <p:nvPr/>
        </p:nvSpPr>
        <p:spPr>
          <a:xfrm>
            <a:off x="6971864" y="4193664"/>
            <a:ext cx="1413204" cy="55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500"/>
              <a:buFont typeface="Century Gothic"/>
              <a:buNone/>
            </a:pPr>
            <a:endParaRPr/>
          </a:p>
        </p:txBody>
      </p:sp>
      <p:grpSp>
        <p:nvGrpSpPr>
          <p:cNvPr id="597" name="Google Shape;597;p37"/>
          <p:cNvGrpSpPr/>
          <p:nvPr/>
        </p:nvGrpSpPr>
        <p:grpSpPr>
          <a:xfrm>
            <a:off x="515937" y="2579687"/>
            <a:ext cx="1763712" cy="2020888"/>
            <a:chOff x="323" y="1552"/>
            <a:chExt cx="1111" cy="1273"/>
          </a:xfrm>
        </p:grpSpPr>
        <p:sp>
          <p:nvSpPr>
            <p:cNvPr id="598" name="Google Shape;598;p37"/>
            <p:cNvSpPr txBox="1"/>
            <p:nvPr/>
          </p:nvSpPr>
          <p:spPr>
            <a:xfrm>
              <a:off x="603" y="2525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ts val="500"/>
                <a:buFont typeface="Century Gothic"/>
                <a:buNone/>
              </a:pPr>
              <a:endParaRPr/>
            </a:p>
          </p:txBody>
        </p:sp>
        <p:sp>
          <p:nvSpPr>
            <p:cNvPr id="599" name="Google Shape;599;p37"/>
            <p:cNvSpPr txBox="1"/>
            <p:nvPr/>
          </p:nvSpPr>
          <p:spPr>
            <a:xfrm>
              <a:off x="323" y="2081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ts val="500"/>
                <a:buFont typeface="Century Gothic"/>
                <a:buNone/>
              </a:pPr>
              <a:endParaRPr/>
            </a:p>
          </p:txBody>
        </p:sp>
        <p:sp>
          <p:nvSpPr>
            <p:cNvPr id="600" name="Google Shape;600;p37"/>
            <p:cNvSpPr txBox="1"/>
            <p:nvPr/>
          </p:nvSpPr>
          <p:spPr>
            <a:xfrm>
              <a:off x="534" y="1552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ts val="500"/>
                <a:buFont typeface="Century Gothic"/>
                <a:buNone/>
              </a:pPr>
              <a:r>
                <a:rPr lang="en"/>
                <a:t>Customer Services</a:t>
              </a:r>
              <a:endParaRPr/>
            </a:p>
          </p:txBody>
        </p:sp>
      </p:grpSp>
      <p:grpSp>
        <p:nvGrpSpPr>
          <p:cNvPr id="601" name="Google Shape;601;p37"/>
          <p:cNvGrpSpPr/>
          <p:nvPr/>
        </p:nvGrpSpPr>
        <p:grpSpPr>
          <a:xfrm>
            <a:off x="2196300" y="871512"/>
            <a:ext cx="4751400" cy="3868800"/>
            <a:chOff x="2200275" y="1541462"/>
            <a:chExt cx="4751400" cy="3868800"/>
          </a:xfrm>
        </p:grpSpPr>
        <p:sp>
          <p:nvSpPr>
            <p:cNvPr id="602" name="Google Shape;602;p37"/>
            <p:cNvSpPr/>
            <p:nvPr/>
          </p:nvSpPr>
          <p:spPr>
            <a:xfrm>
              <a:off x="2200275" y="1541462"/>
              <a:ext cx="4751400" cy="38688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3" name="Google Shape;603;p37"/>
            <p:cNvSpPr txBox="1"/>
            <p:nvPr/>
          </p:nvSpPr>
          <p:spPr>
            <a:xfrm>
              <a:off x="5583237" y="2936875"/>
              <a:ext cx="10365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ts val="500"/>
                <a:buFont typeface="Century Gothic"/>
                <a:buNone/>
              </a:pPr>
              <a:r>
                <a:rPr lang="en">
                  <a:solidFill>
                    <a:srgbClr val="080808"/>
                  </a:solidFill>
                </a:rPr>
                <a:t>Age appropriate toys</a:t>
              </a:r>
              <a:r>
                <a:rPr lang="en" sz="2000">
                  <a:solidFill>
                    <a:srgbClr val="08080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/>
            </a:p>
          </p:txBody>
        </p:sp>
        <p:sp>
          <p:nvSpPr>
            <p:cNvPr id="604" name="Google Shape;604;p37"/>
            <p:cNvSpPr txBox="1"/>
            <p:nvPr/>
          </p:nvSpPr>
          <p:spPr>
            <a:xfrm>
              <a:off x="2384788" y="3301975"/>
              <a:ext cx="1113300" cy="91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ts val="500"/>
                <a:buFont typeface="Century Gothic"/>
                <a:buNone/>
              </a:pPr>
              <a:r>
                <a:rPr lang="en"/>
                <a:t>Branded Education toys</a:t>
              </a:r>
              <a:endParaRPr/>
            </a:p>
          </p:txBody>
        </p:sp>
        <p:sp>
          <p:nvSpPr>
            <p:cNvPr id="605" name="Google Shape;605;p37"/>
            <p:cNvSpPr txBox="1"/>
            <p:nvPr/>
          </p:nvSpPr>
          <p:spPr>
            <a:xfrm>
              <a:off x="2598738" y="3913187"/>
              <a:ext cx="12732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ts val="500"/>
                <a:buFont typeface="Century Gothic"/>
                <a:buNone/>
              </a:pPr>
              <a:endParaRPr/>
            </a:p>
          </p:txBody>
        </p:sp>
        <p:sp>
          <p:nvSpPr>
            <p:cNvPr id="606" name="Google Shape;606;p37"/>
            <p:cNvSpPr txBox="1"/>
            <p:nvPr/>
          </p:nvSpPr>
          <p:spPr>
            <a:xfrm>
              <a:off x="5381625" y="3943350"/>
              <a:ext cx="12414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ts val="500"/>
                <a:buFont typeface="Century Gothic"/>
                <a:buNone/>
              </a:pPr>
              <a:r>
                <a:rPr lang="en"/>
                <a:t>Physical space in schools</a:t>
              </a:r>
              <a:endParaRPr/>
            </a:p>
          </p:txBody>
        </p:sp>
        <p:sp>
          <p:nvSpPr>
            <p:cNvPr id="607" name="Google Shape;607;p37"/>
            <p:cNvSpPr txBox="1"/>
            <p:nvPr/>
          </p:nvSpPr>
          <p:spPr>
            <a:xfrm>
              <a:off x="3894137" y="1820863"/>
              <a:ext cx="14715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ts val="500"/>
                <a:buFont typeface="Century Gothic"/>
                <a:buNone/>
              </a:pPr>
              <a:r>
                <a:rPr lang="en"/>
                <a:t>Try before renting</a:t>
              </a:r>
              <a:endParaRPr/>
            </a:p>
          </p:txBody>
        </p:sp>
        <p:grpSp>
          <p:nvGrpSpPr>
            <p:cNvPr id="608" name="Google Shape;608;p37"/>
            <p:cNvGrpSpPr/>
            <p:nvPr/>
          </p:nvGrpSpPr>
          <p:grpSpPr>
            <a:xfrm>
              <a:off x="3617975" y="2469775"/>
              <a:ext cx="1763700" cy="1918200"/>
              <a:chOff x="3617975" y="2469775"/>
              <a:chExt cx="1763700" cy="1918200"/>
            </a:xfrm>
          </p:grpSpPr>
          <p:sp>
            <p:nvSpPr>
              <p:cNvPr id="609" name="Google Shape;609;p37"/>
              <p:cNvSpPr/>
              <p:nvPr/>
            </p:nvSpPr>
            <p:spPr>
              <a:xfrm>
                <a:off x="3617975" y="2469775"/>
                <a:ext cx="1763700" cy="1918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10" name="Google Shape;610;p37"/>
              <p:cNvSpPr txBox="1"/>
              <p:nvPr/>
            </p:nvSpPr>
            <p:spPr>
              <a:xfrm>
                <a:off x="4068763" y="2856314"/>
                <a:ext cx="1039800" cy="99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80808"/>
                  </a:buClr>
                  <a:buSzPts val="450"/>
                  <a:buFont typeface="Century Gothic"/>
                  <a:buNone/>
                </a:pPr>
                <a:r>
                  <a:rPr lang="en"/>
                  <a:t>Easy and variety of educational toys rental service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80808"/>
                  </a:buClr>
                  <a:buSzPts val="450"/>
                  <a:buFont typeface="Century Gothic"/>
                  <a:buNone/>
                </a:pPr>
                <a:endParaRPr/>
              </a:p>
            </p:txBody>
          </p:sp>
        </p:grpSp>
        <p:sp>
          <p:nvSpPr>
            <p:cNvPr id="611" name="Google Shape;611;p37"/>
            <p:cNvSpPr txBox="1"/>
            <p:nvPr/>
          </p:nvSpPr>
          <p:spPr>
            <a:xfrm>
              <a:off x="2765187" y="2469763"/>
              <a:ext cx="14715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ts val="500"/>
                <a:buFont typeface="Century Gothic"/>
                <a:buNone/>
              </a:pPr>
              <a:r>
                <a:rPr lang="en"/>
                <a:t>Hygiene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ts val="500"/>
                <a:buFont typeface="Century Gothic"/>
                <a:buNone/>
              </a:pPr>
              <a:r>
                <a:rPr lang="en"/>
                <a:t>Toys</a:t>
              </a:r>
              <a:endParaRPr/>
            </a:p>
          </p:txBody>
        </p:sp>
        <p:sp>
          <p:nvSpPr>
            <p:cNvPr id="612" name="Google Shape;612;p37"/>
            <p:cNvSpPr txBox="1"/>
            <p:nvPr/>
          </p:nvSpPr>
          <p:spPr>
            <a:xfrm>
              <a:off x="3881437" y="4525962"/>
              <a:ext cx="14715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808"/>
                </a:buClr>
                <a:buSzPts val="500"/>
                <a:buFont typeface="Century Gothic"/>
                <a:buNone/>
              </a:pPr>
              <a:endParaRPr/>
            </a:p>
          </p:txBody>
        </p:sp>
      </p:grpSp>
      <p:sp>
        <p:nvSpPr>
          <p:cNvPr id="613" name="Google Shape;613;p37"/>
          <p:cNvSpPr txBox="1"/>
          <p:nvPr/>
        </p:nvSpPr>
        <p:spPr>
          <a:xfrm>
            <a:off x="6611100" y="3792800"/>
            <a:ext cx="12579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Toy exploration service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4" name="Google Shape;614;p37"/>
          <p:cNvSpPr txBox="1"/>
          <p:nvPr/>
        </p:nvSpPr>
        <p:spPr>
          <a:xfrm>
            <a:off x="6870675" y="1373050"/>
            <a:ext cx="15144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 suggestions based on kid’s interest using AI</a:t>
            </a:r>
            <a:endParaRPr/>
          </a:p>
        </p:txBody>
      </p:sp>
      <p:sp>
        <p:nvSpPr>
          <p:cNvPr id="615" name="Google Shape;615;p37"/>
          <p:cNvSpPr txBox="1"/>
          <p:nvPr/>
        </p:nvSpPr>
        <p:spPr>
          <a:xfrm>
            <a:off x="3564100" y="3731825"/>
            <a:ext cx="14133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Subscription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based</a:t>
            </a:r>
            <a:endParaRPr/>
          </a:p>
        </p:txBody>
      </p:sp>
      <p:sp>
        <p:nvSpPr>
          <p:cNvPr id="616" name="Google Shape;616;p37"/>
          <p:cNvSpPr txBox="1"/>
          <p:nvPr/>
        </p:nvSpPr>
        <p:spPr>
          <a:xfrm>
            <a:off x="1174050" y="3703875"/>
            <a:ext cx="12579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Cognitive catalog</a:t>
            </a:r>
            <a:endParaRPr/>
          </a:p>
        </p:txBody>
      </p:sp>
      <p:sp>
        <p:nvSpPr>
          <p:cNvPr id="617" name="Google Shape;617;p37"/>
          <p:cNvSpPr txBox="1"/>
          <p:nvPr/>
        </p:nvSpPr>
        <p:spPr>
          <a:xfrm>
            <a:off x="1327800" y="1373050"/>
            <a:ext cx="10761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VR Driven Demos</a:t>
            </a:r>
            <a:endParaRPr/>
          </a:p>
        </p:txBody>
      </p:sp>
      <p:sp>
        <p:nvSpPr>
          <p:cNvPr id="618" name="Google Shape;618;p37"/>
          <p:cNvSpPr txBox="1"/>
          <p:nvPr/>
        </p:nvSpPr>
        <p:spPr>
          <a:xfrm>
            <a:off x="6429375" y="978375"/>
            <a:ext cx="7335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9" name="Google Shape;619;p37"/>
          <p:cNvSpPr txBox="1"/>
          <p:nvPr/>
        </p:nvSpPr>
        <p:spPr>
          <a:xfrm>
            <a:off x="7156175" y="2773400"/>
            <a:ext cx="12948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Email Campaign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625" name="Google Shape;625;p3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26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26" name="Google Shape;6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500" y="1597875"/>
            <a:ext cx="4189149" cy="315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5275" y="1597875"/>
            <a:ext cx="4014474" cy="315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Next Steps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633" name="Google Shape;633;p39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Channel Validation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Pricing Models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Research Educational toys brand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Marketing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4" name="Google Shape;634;p3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27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Customer Feedback Survey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679" name="Google Shape;679;p41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80" name="Google Shape;680;p4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28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81" name="Google Shape;68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50" y="1523475"/>
            <a:ext cx="3657825" cy="300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7250" y="2384649"/>
            <a:ext cx="4415449" cy="208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2"/>
          <p:cNvSpPr txBox="1">
            <a:spLocks noGrp="1"/>
          </p:cNvSpPr>
          <p:nvPr>
            <p:ph type="title"/>
          </p:nvPr>
        </p:nvSpPr>
        <p:spPr>
          <a:xfrm>
            <a:off x="917375" y="2194375"/>
            <a:ext cx="2814600" cy="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Persona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688" name="Google Shape;688;p4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29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89" name="Google Shape;68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400" y="0"/>
            <a:ext cx="36373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Pain Points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95" name="Google Shape;295;p15"/>
          <p:cNvSpPr txBox="1">
            <a:spLocks noGrp="1"/>
          </p:cNvSpPr>
          <p:nvPr>
            <p:ph type="body" idx="1"/>
          </p:nvPr>
        </p:nvSpPr>
        <p:spPr>
          <a:xfrm>
            <a:off x="1239300" y="147410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Price </a:t>
            </a:r>
            <a:r>
              <a:rPr lang="en" sz="1800" dirty="0"/>
              <a:t>is an important concern for every parent while buying branded educational toys.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 dirty="0"/>
              <a:t>Hygiene,</a:t>
            </a:r>
            <a:r>
              <a:rPr lang="en" sz="1800" dirty="0"/>
              <a:t> </a:t>
            </a:r>
            <a:r>
              <a:rPr lang="en" sz="1800" b="1" dirty="0"/>
              <a:t>selection </a:t>
            </a:r>
            <a:r>
              <a:rPr lang="en" sz="1800" dirty="0"/>
              <a:t>and </a:t>
            </a:r>
            <a:r>
              <a:rPr lang="en" sz="1800" b="1" dirty="0"/>
              <a:t>time </a:t>
            </a:r>
            <a:r>
              <a:rPr lang="en" sz="1800" dirty="0"/>
              <a:t>are a concern while renting toys online.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1" dirty="0"/>
              <a:t>No easy way exists </a:t>
            </a:r>
            <a:r>
              <a:rPr lang="en" sz="1800" dirty="0"/>
              <a:t>to rent educational toys.</a:t>
            </a:r>
            <a:endParaRPr sz="1800" dirty="0"/>
          </a:p>
        </p:txBody>
      </p:sp>
      <p:sp>
        <p:nvSpPr>
          <p:cNvPr id="296" name="Google Shape;296;p1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3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3"/>
          <p:cNvSpPr txBox="1">
            <a:spLocks noGrp="1"/>
          </p:cNvSpPr>
          <p:nvPr>
            <p:ph type="title"/>
          </p:nvPr>
        </p:nvSpPr>
        <p:spPr>
          <a:xfrm>
            <a:off x="1485500" y="67450"/>
            <a:ext cx="7030500" cy="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Customer journey Map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695" name="Google Shape;695;p4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30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96" name="Google Shape;6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325" y="638925"/>
            <a:ext cx="6948217" cy="449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4"/>
          <p:cNvSpPr txBox="1">
            <a:spLocks noGrp="1"/>
          </p:cNvSpPr>
          <p:nvPr>
            <p:ph type="title"/>
          </p:nvPr>
        </p:nvSpPr>
        <p:spPr>
          <a:xfrm>
            <a:off x="1504175" y="472475"/>
            <a:ext cx="70305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Competitive Analysis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702" name="Google Shape;702;p4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31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03" name="Google Shape;703;p44"/>
          <p:cNvGrpSpPr/>
          <p:nvPr/>
        </p:nvGrpSpPr>
        <p:grpSpPr>
          <a:xfrm>
            <a:off x="2832600" y="1686400"/>
            <a:ext cx="1649400" cy="1769700"/>
            <a:chOff x="2832600" y="1686400"/>
            <a:chExt cx="1649400" cy="1769700"/>
          </a:xfrm>
        </p:grpSpPr>
        <p:sp>
          <p:nvSpPr>
            <p:cNvPr id="704" name="Google Shape;704;p44"/>
            <p:cNvSpPr/>
            <p:nvPr/>
          </p:nvSpPr>
          <p:spPr>
            <a:xfrm flipH="1">
              <a:off x="2832600" y="1686400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4"/>
            <p:cNvSpPr txBox="1"/>
            <p:nvPr/>
          </p:nvSpPr>
          <p:spPr>
            <a:xfrm>
              <a:off x="2966450" y="1795520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Direct </a:t>
              </a:r>
              <a:endParaRPr sz="1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RenToys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ToysonRent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Khilonewala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Unnati Library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06" name="Google Shape;706;p44"/>
          <p:cNvGrpSpPr/>
          <p:nvPr/>
        </p:nvGrpSpPr>
        <p:grpSpPr>
          <a:xfrm>
            <a:off x="4662018" y="1687411"/>
            <a:ext cx="1649400" cy="1769700"/>
            <a:chOff x="4662018" y="1687411"/>
            <a:chExt cx="1649400" cy="1769700"/>
          </a:xfrm>
        </p:grpSpPr>
        <p:sp>
          <p:nvSpPr>
            <p:cNvPr id="707" name="Google Shape;707;p44"/>
            <p:cNvSpPr/>
            <p:nvPr/>
          </p:nvSpPr>
          <p:spPr>
            <a:xfrm rot="10800000" flipH="1">
              <a:off x="4662018" y="1687411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4"/>
            <p:cNvSpPr txBox="1"/>
            <p:nvPr/>
          </p:nvSpPr>
          <p:spPr>
            <a:xfrm>
              <a:off x="4794425" y="1795520"/>
              <a:ext cx="13830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Indirect</a:t>
              </a:r>
              <a:endParaRPr sz="1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Flintobox</a:t>
              </a:r>
              <a:endPara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Toys Purchase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Solution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302" name="Google Shape;302;p16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A physical space (kid’s school) </a:t>
            </a:r>
            <a:r>
              <a:rPr lang="en" sz="1800" dirty="0"/>
              <a:t>where parents can rent the toys of their kids choice.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  <p:sp>
        <p:nvSpPr>
          <p:cNvPr id="303" name="Google Shape;303;p16"/>
          <p:cNvSpPr/>
          <p:nvPr/>
        </p:nvSpPr>
        <p:spPr>
          <a:xfrm>
            <a:off x="898125" y="3255650"/>
            <a:ext cx="1749600" cy="970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9900"/>
                </a:solidFill>
              </a:rPr>
              <a:t>SAVE </a:t>
            </a:r>
            <a:endParaRPr sz="1800" b="1">
              <a:solidFill>
                <a:srgbClr val="FF9900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9900"/>
                </a:solidFill>
              </a:rPr>
              <a:t>MONEY</a:t>
            </a:r>
            <a:endParaRPr sz="1800" b="1">
              <a:solidFill>
                <a:srgbClr val="FF9900"/>
              </a:solidFill>
            </a:endParaRPr>
          </a:p>
        </p:txBody>
      </p:sp>
      <p:sp>
        <p:nvSpPr>
          <p:cNvPr id="304" name="Google Shape;304;p16"/>
          <p:cNvSpPr/>
          <p:nvPr/>
        </p:nvSpPr>
        <p:spPr>
          <a:xfrm>
            <a:off x="3494789" y="3255650"/>
            <a:ext cx="1749600" cy="970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SAVE</a:t>
            </a:r>
            <a:endParaRPr sz="1800" b="1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 TIME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305" name="Google Shape;305;p16"/>
          <p:cNvSpPr/>
          <p:nvPr/>
        </p:nvSpPr>
        <p:spPr>
          <a:xfrm>
            <a:off x="6304338" y="3255650"/>
            <a:ext cx="1636200" cy="970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</a:rPr>
              <a:t>TRY </a:t>
            </a:r>
            <a:endParaRPr sz="1800" b="1" dirty="0">
              <a:solidFill>
                <a:srgbClr val="FF0000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</a:rPr>
              <a:t>MANY</a:t>
            </a:r>
            <a:endParaRPr sz="1800" b="1" dirty="0">
              <a:solidFill>
                <a:srgbClr val="FF0000"/>
              </a:solidFill>
            </a:endParaRPr>
          </a:p>
        </p:txBody>
      </p:sp>
      <p:sp>
        <p:nvSpPr>
          <p:cNvPr id="306" name="Google Shape;306;p1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4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 animBg="1"/>
      <p:bldP spid="3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66666"/>
                </a:solidFill>
              </a:rPr>
              <a:t>Product </a:t>
            </a:r>
            <a:r>
              <a:rPr lang="en-US" dirty="0">
                <a:solidFill>
                  <a:srgbClr val="666666"/>
                </a:solidFill>
              </a:rPr>
              <a:t>work flow</a:t>
            </a:r>
            <a:endParaRPr dirty="0">
              <a:solidFill>
                <a:srgbClr val="666666"/>
              </a:solidFill>
            </a:endParaRPr>
          </a:p>
        </p:txBody>
      </p:sp>
      <p:sp>
        <p:nvSpPr>
          <p:cNvPr id="312" name="Google Shape;312;p17"/>
          <p:cNvSpPr txBox="1">
            <a:spLocks noGrp="1"/>
          </p:cNvSpPr>
          <p:nvPr>
            <p:ph type="body" idx="1"/>
          </p:nvPr>
        </p:nvSpPr>
        <p:spPr>
          <a:xfrm>
            <a:off x="727650" y="1495525"/>
            <a:ext cx="7688700" cy="3475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dist="38100" dir="5400000" fadeDir="5400012" sy="-100000" algn="bl" rotWithShape="0"/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dirty="0">
                <a:latin typeface="Roboto"/>
                <a:ea typeface="Roboto"/>
                <a:cs typeface="Roboto"/>
                <a:sym typeface="Roboto"/>
              </a:rPr>
              <a:t>WALKIN </a:t>
            </a:r>
            <a:r>
              <a:rPr lang="en" sz="1800" dirty="0"/>
              <a:t>                  </a:t>
            </a:r>
            <a:r>
              <a:rPr lang="en" sz="1800" b="1" dirty="0">
                <a:latin typeface="Roboto"/>
                <a:ea typeface="Roboto"/>
                <a:cs typeface="Roboto"/>
                <a:sym typeface="Roboto"/>
              </a:rPr>
              <a:t> TRY &amp; SELECT</a:t>
            </a:r>
            <a:r>
              <a:rPr lang="en" sz="1800" dirty="0"/>
              <a:t>              		</a:t>
            </a:r>
            <a:r>
              <a:rPr lang="en" sz="8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b="1" dirty="0">
                <a:latin typeface="Roboto"/>
                <a:ea typeface="Roboto"/>
                <a:cs typeface="Roboto"/>
                <a:sym typeface="Roboto"/>
              </a:rPr>
              <a:t>RENT IT !!</a:t>
            </a:r>
            <a:endParaRPr sz="18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3" name="Google Shape;3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047" y="2666725"/>
            <a:ext cx="2260050" cy="11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0536" y="3884525"/>
            <a:ext cx="2637052" cy="11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5598" y="2336325"/>
            <a:ext cx="2066925" cy="154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0025" y="2550850"/>
            <a:ext cx="2454550" cy="183854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5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18" name="Google Shape;318;p17"/>
          <p:cNvCxnSpPr/>
          <p:nvPr/>
        </p:nvCxnSpPr>
        <p:spPr>
          <a:xfrm>
            <a:off x="2404025" y="1719150"/>
            <a:ext cx="58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9" name="Google Shape;319;p17"/>
          <p:cNvCxnSpPr/>
          <p:nvPr/>
        </p:nvCxnSpPr>
        <p:spPr>
          <a:xfrm>
            <a:off x="5115550" y="1719150"/>
            <a:ext cx="77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0"/>
          <p:cNvSpPr txBox="1">
            <a:spLocks noGrp="1"/>
          </p:cNvSpPr>
          <p:nvPr>
            <p:ph type="title"/>
          </p:nvPr>
        </p:nvSpPr>
        <p:spPr>
          <a:xfrm>
            <a:off x="1032283" y="-50857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66666"/>
                </a:solidFill>
              </a:rPr>
              <a:t>Market Validation</a:t>
            </a:r>
            <a:endParaRPr dirty="0">
              <a:solidFill>
                <a:srgbClr val="666666"/>
              </a:solidFill>
            </a:endParaRPr>
          </a:p>
        </p:txBody>
      </p:sp>
      <p:sp>
        <p:nvSpPr>
          <p:cNvPr id="640" name="Google Shape;640;p4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6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641" name="Google Shape;641;p40"/>
          <p:cNvGrpSpPr/>
          <p:nvPr/>
        </p:nvGrpSpPr>
        <p:grpSpPr>
          <a:xfrm>
            <a:off x="2814195" y="1015657"/>
            <a:ext cx="1870237" cy="3711155"/>
            <a:chOff x="1118231" y="283725"/>
            <a:chExt cx="2090819" cy="4076400"/>
          </a:xfrm>
        </p:grpSpPr>
        <p:sp>
          <p:nvSpPr>
            <p:cNvPr id="642" name="Google Shape;642;p4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1118231" y="341749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Khilonewala</a:t>
              </a:r>
              <a:endParaRPr sz="12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23.8 M</a:t>
              </a:r>
              <a:endParaRPr sz="18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3000" b="1" dirty="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2011</a:t>
              </a:r>
              <a:endParaRPr sz="3000" b="1" dirty="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7" name="Google Shape;647;p40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1118297" y="3172455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3F3F3"/>
                </a:buClr>
                <a:buSzPts val="800"/>
                <a:buFont typeface="Roboto"/>
                <a:buChar char="●"/>
              </a:pPr>
              <a:r>
                <a:rPr lang="en" sz="800" b="1">
                  <a:solidFill>
                    <a:srgbClr val="F3F3F3"/>
                  </a:solidFill>
                  <a:latin typeface="Roboto"/>
                  <a:ea typeface="Roboto"/>
                  <a:cs typeface="Roboto"/>
                  <a:sym typeface="Roboto"/>
                </a:rPr>
                <a:t>Corporate Tie Up</a:t>
              </a:r>
              <a:r>
                <a:rPr lang="en" sz="800">
                  <a:solidFill>
                    <a:srgbClr val="F3F3F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3F3F3"/>
                </a:buClr>
                <a:buSzPts val="800"/>
                <a:buFont typeface="Roboto"/>
                <a:buChar char="●"/>
              </a:pPr>
              <a:r>
                <a:rPr lang="en" sz="800" b="1">
                  <a:solidFill>
                    <a:srgbClr val="F3F3F3"/>
                  </a:solidFill>
                  <a:latin typeface="Roboto"/>
                  <a:ea typeface="Roboto"/>
                  <a:cs typeface="Roboto"/>
                  <a:sym typeface="Roboto"/>
                </a:rPr>
                <a:t>Hygiene Standards</a:t>
              </a:r>
              <a:endParaRPr sz="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3F3F3"/>
                </a:buClr>
                <a:buSzPts val="800"/>
                <a:buFont typeface="Roboto"/>
                <a:buChar char="●"/>
              </a:pPr>
              <a:r>
                <a:rPr lang="en" sz="800" b="1">
                  <a:solidFill>
                    <a:srgbClr val="F3F3F3"/>
                  </a:solidFill>
                  <a:latin typeface="Roboto"/>
                  <a:ea typeface="Roboto"/>
                  <a:cs typeface="Roboto"/>
                  <a:sym typeface="Roboto"/>
                </a:rPr>
                <a:t>Franchise Model: 45 Centers Across 35 Cities</a:t>
              </a:r>
              <a:endParaRPr sz="800" b="1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80000"/>
                </a:buClr>
                <a:buSzPts val="800"/>
                <a:buFont typeface="Roboto"/>
                <a:buChar char="●"/>
              </a:pPr>
              <a:r>
                <a:rPr lang="en" sz="800" b="1">
                  <a:solidFill>
                    <a:srgbClr val="980000"/>
                  </a:solidFill>
                  <a:latin typeface="Roboto"/>
                  <a:ea typeface="Roboto"/>
                  <a:cs typeface="Roboto"/>
                  <a:sym typeface="Roboto"/>
                </a:rPr>
                <a:t>Limited variety</a:t>
              </a:r>
              <a:r>
                <a:rPr lang="en" sz="800">
                  <a:solidFill>
                    <a:srgbClr val="98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9" name="Google Shape;649;p40"/>
          <p:cNvGrpSpPr/>
          <p:nvPr/>
        </p:nvGrpSpPr>
        <p:grpSpPr>
          <a:xfrm>
            <a:off x="4707592" y="988224"/>
            <a:ext cx="1870237" cy="3711155"/>
            <a:chOff x="1118231" y="283725"/>
            <a:chExt cx="2090819" cy="4076400"/>
          </a:xfrm>
        </p:grpSpPr>
        <p:sp>
          <p:nvSpPr>
            <p:cNvPr id="650" name="Google Shape;650;p4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1118231" y="341749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RenToys</a:t>
              </a:r>
              <a:endParaRPr sz="12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1233926" y="1846637"/>
              <a:ext cx="19146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457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       3.2 M</a:t>
              </a:r>
              <a:endParaRPr sz="18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3000" b="1" dirty="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2009</a:t>
              </a:r>
              <a:endParaRPr sz="3000" b="1" dirty="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5" name="Google Shape;655;p40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1118297" y="3172455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Char char="●"/>
              </a:pPr>
              <a:r>
                <a:rPr lang="en" sz="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7 Days Free Trial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Char char="●"/>
              </a:pPr>
              <a:r>
                <a:rPr lang="en" sz="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Donate Toys After Use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Char char="●"/>
              </a:pPr>
              <a:r>
                <a:rPr lang="en" sz="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Rent To Purchase Plan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80000"/>
                </a:buClr>
                <a:buSzPts val="800"/>
                <a:buFont typeface="Roboto"/>
                <a:buChar char="●"/>
              </a:pPr>
              <a:r>
                <a:rPr lang="en" sz="800" b="1">
                  <a:solidFill>
                    <a:srgbClr val="980000"/>
                  </a:solidFill>
                  <a:latin typeface="Roboto"/>
                  <a:ea typeface="Roboto"/>
                  <a:cs typeface="Roboto"/>
                  <a:sym typeface="Roboto"/>
                </a:rPr>
                <a:t>Online Only</a:t>
              </a:r>
              <a:endParaRPr sz="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7" name="Google Shape;657;p40"/>
          <p:cNvGrpSpPr/>
          <p:nvPr/>
        </p:nvGrpSpPr>
        <p:grpSpPr>
          <a:xfrm>
            <a:off x="926505" y="1015658"/>
            <a:ext cx="1870237" cy="3711155"/>
            <a:chOff x="1118231" y="283725"/>
            <a:chExt cx="2090819" cy="4076400"/>
          </a:xfrm>
        </p:grpSpPr>
        <p:sp>
          <p:nvSpPr>
            <p:cNvPr id="658" name="Google Shape;658;p4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1118231" y="341749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Toys On Rent</a:t>
              </a:r>
              <a:endParaRPr sz="1200" dirty="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457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    22.8 M</a:t>
              </a:r>
              <a:endParaRPr sz="80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30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2009</a:t>
              </a:r>
              <a:endParaRPr sz="40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663" name="Google Shape;663;p40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1118297" y="3172455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3F3F3"/>
                </a:buClr>
                <a:buSzPts val="800"/>
                <a:buFont typeface="Roboto"/>
                <a:buChar char="●"/>
              </a:pPr>
              <a:r>
                <a:rPr lang="en" sz="800" b="1">
                  <a:solidFill>
                    <a:srgbClr val="F3F3F3"/>
                  </a:solidFill>
                  <a:latin typeface="Roboto"/>
                  <a:ea typeface="Roboto"/>
                  <a:cs typeface="Roboto"/>
                  <a:sym typeface="Roboto"/>
                </a:rPr>
                <a:t>Party Toys/Play Zones</a:t>
              </a:r>
              <a:endParaRPr sz="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3F3F3"/>
                </a:buClr>
                <a:buSzPts val="800"/>
                <a:buFont typeface="Roboto"/>
                <a:buChar char="●"/>
              </a:pPr>
              <a:r>
                <a:rPr lang="en" sz="800" b="1">
                  <a:solidFill>
                    <a:srgbClr val="F3F3F3"/>
                  </a:solidFill>
                  <a:latin typeface="Roboto"/>
                  <a:ea typeface="Roboto"/>
                  <a:cs typeface="Roboto"/>
                  <a:sym typeface="Roboto"/>
                </a:rPr>
                <a:t>Low Registration Fee: 250 INR</a:t>
              </a:r>
              <a:endParaRPr sz="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3F3F3"/>
                </a:buClr>
                <a:buSzPts val="800"/>
                <a:buFont typeface="Roboto"/>
                <a:buChar char="●"/>
              </a:pPr>
              <a:r>
                <a:rPr lang="en" sz="800" b="1">
                  <a:solidFill>
                    <a:srgbClr val="F3F3F3"/>
                  </a:solidFill>
                  <a:latin typeface="Roboto"/>
                  <a:ea typeface="Roboto"/>
                  <a:cs typeface="Roboto"/>
                  <a:sym typeface="Roboto"/>
                </a:rPr>
                <a:t>Brand Awareness: 11,000 FB Followers</a:t>
              </a:r>
              <a:endParaRPr sz="800" b="1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80000"/>
                </a:buClr>
                <a:buSzPts val="800"/>
                <a:buFont typeface="Roboto"/>
                <a:buChar char="●"/>
              </a:pPr>
              <a:r>
                <a:rPr lang="en" sz="800" b="1">
                  <a:solidFill>
                    <a:srgbClr val="980000"/>
                  </a:solidFill>
                  <a:latin typeface="Roboto"/>
                  <a:ea typeface="Roboto"/>
                  <a:cs typeface="Roboto"/>
                  <a:sym typeface="Roboto"/>
                </a:rPr>
                <a:t>Delivery Issues</a:t>
              </a:r>
              <a:endParaRPr sz="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5" name="Google Shape;665;p40"/>
          <p:cNvGrpSpPr/>
          <p:nvPr/>
        </p:nvGrpSpPr>
        <p:grpSpPr>
          <a:xfrm>
            <a:off x="6600921" y="972580"/>
            <a:ext cx="1870246" cy="3726800"/>
            <a:chOff x="1118221" y="283725"/>
            <a:chExt cx="2090829" cy="4076400"/>
          </a:xfrm>
        </p:grpSpPr>
        <p:sp>
          <p:nvSpPr>
            <p:cNvPr id="666" name="Google Shape;666;p4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1118221" y="318520"/>
              <a:ext cx="2030400" cy="2490601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Unnati Library</a:t>
              </a:r>
              <a:endParaRPr b="1" dirty="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457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N/A</a:t>
              </a:r>
              <a:endParaRPr sz="800" dirty="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30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1999</a:t>
              </a:r>
              <a:endParaRPr sz="40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671" name="Google Shape;671;p40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1118297" y="3172455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3F3F3"/>
                </a:buClr>
                <a:buSzPts val="800"/>
                <a:buFont typeface="Roboto"/>
                <a:buChar char="●"/>
              </a:pPr>
              <a:r>
                <a:rPr lang="en" sz="800" b="1" dirty="0">
                  <a:solidFill>
                    <a:srgbClr val="F3F3F3"/>
                  </a:solidFill>
                  <a:latin typeface="Roboto"/>
                  <a:ea typeface="Roboto"/>
                  <a:cs typeface="Roboto"/>
                  <a:sym typeface="Roboto"/>
                </a:rPr>
                <a:t>Variety of Subscription Plans</a:t>
              </a:r>
              <a:endParaRPr sz="800" dirty="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3F3F3"/>
                </a:buClr>
                <a:buSzPts val="800"/>
                <a:buFont typeface="Roboto"/>
                <a:buChar char="●"/>
              </a:pPr>
              <a:r>
                <a:rPr lang="en" sz="800" b="1" dirty="0">
                  <a:solidFill>
                    <a:srgbClr val="F3F3F3"/>
                  </a:solidFill>
                  <a:latin typeface="Roboto"/>
                  <a:ea typeface="Roboto"/>
                  <a:cs typeface="Roboto"/>
                  <a:sym typeface="Roboto"/>
                </a:rPr>
                <a:t>Large Inventory</a:t>
              </a:r>
              <a:endParaRPr sz="800" dirty="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3F3F3"/>
                </a:buClr>
                <a:buSzPts val="800"/>
                <a:buFont typeface="Roboto"/>
                <a:buChar char="●"/>
              </a:pPr>
              <a:r>
                <a:rPr lang="en" sz="800" b="1" dirty="0">
                  <a:solidFill>
                    <a:srgbClr val="F3F3F3"/>
                  </a:solidFill>
                  <a:latin typeface="Roboto"/>
                  <a:ea typeface="Roboto"/>
                  <a:cs typeface="Roboto"/>
                  <a:sym typeface="Roboto"/>
                </a:rPr>
                <a:t>4 Physical Stores in Bangalore</a:t>
              </a:r>
              <a:endParaRPr sz="800" b="1" dirty="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Char char="●"/>
              </a:pPr>
              <a:r>
                <a:rPr lang="en" sz="800" b="1" dirty="0">
                  <a:solidFill>
                    <a:srgbClr val="980000"/>
                  </a:solidFill>
                  <a:latin typeface="Roboto"/>
                  <a:ea typeface="Roboto"/>
                  <a:cs typeface="Roboto"/>
                  <a:sym typeface="Roboto"/>
                </a:rPr>
                <a:t>Cleanliness Concerns</a:t>
              </a:r>
              <a:r>
                <a:rPr lang="en" sz="8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73" name="Google Shape;673;p40"/>
          <p:cNvSpPr txBox="1"/>
          <p:nvPr/>
        </p:nvSpPr>
        <p:spPr>
          <a:xfrm>
            <a:off x="6760425" y="97575"/>
            <a:ext cx="22392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https://www.owler.com/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336;p18">
            <a:extLst>
              <a:ext uri="{FF2B5EF4-FFF2-40B4-BE49-F238E27FC236}">
                <a16:creationId xmlns:a16="http://schemas.microsoft.com/office/drawing/2014/main" xmlns="" id="{11807D1B-5E7D-4E0F-BE3F-E8547B86C987}"/>
              </a:ext>
            </a:extLst>
          </p:cNvPr>
          <p:cNvSpPr/>
          <p:nvPr/>
        </p:nvSpPr>
        <p:spPr>
          <a:xfrm>
            <a:off x="7001132" y="3039934"/>
            <a:ext cx="208200" cy="2082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40;p18">
            <a:extLst>
              <a:ext uri="{FF2B5EF4-FFF2-40B4-BE49-F238E27FC236}">
                <a16:creationId xmlns:a16="http://schemas.microsoft.com/office/drawing/2014/main" xmlns="" id="{BA43AD27-0263-4DB0-8B02-7B5E22DB0D91}"/>
              </a:ext>
            </a:extLst>
          </p:cNvPr>
          <p:cNvSpPr/>
          <p:nvPr/>
        </p:nvSpPr>
        <p:spPr>
          <a:xfrm>
            <a:off x="7257037" y="3043946"/>
            <a:ext cx="208200" cy="208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36;p18">
            <a:extLst>
              <a:ext uri="{FF2B5EF4-FFF2-40B4-BE49-F238E27FC236}">
                <a16:creationId xmlns:a16="http://schemas.microsoft.com/office/drawing/2014/main" xmlns="" id="{810FF78A-1C03-4C0F-AB74-75FC0D70BCEB}"/>
              </a:ext>
            </a:extLst>
          </p:cNvPr>
          <p:cNvSpPr/>
          <p:nvPr/>
        </p:nvSpPr>
        <p:spPr>
          <a:xfrm>
            <a:off x="4993157" y="3067164"/>
            <a:ext cx="208200" cy="2082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340;p18">
            <a:extLst>
              <a:ext uri="{FF2B5EF4-FFF2-40B4-BE49-F238E27FC236}">
                <a16:creationId xmlns:a16="http://schemas.microsoft.com/office/drawing/2014/main" xmlns="" id="{DF4096DC-5B8B-4B7A-B8F2-56496161ACD4}"/>
              </a:ext>
            </a:extLst>
          </p:cNvPr>
          <p:cNvSpPr/>
          <p:nvPr/>
        </p:nvSpPr>
        <p:spPr>
          <a:xfrm>
            <a:off x="3448912" y="3094602"/>
            <a:ext cx="208200" cy="208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36;p18">
            <a:extLst>
              <a:ext uri="{FF2B5EF4-FFF2-40B4-BE49-F238E27FC236}">
                <a16:creationId xmlns:a16="http://schemas.microsoft.com/office/drawing/2014/main" xmlns="" id="{B595D98E-C06D-4731-A3F5-6378CE4E8A41}"/>
              </a:ext>
            </a:extLst>
          </p:cNvPr>
          <p:cNvSpPr/>
          <p:nvPr/>
        </p:nvSpPr>
        <p:spPr>
          <a:xfrm>
            <a:off x="1136116" y="3094602"/>
            <a:ext cx="208200" cy="2082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40;p18">
            <a:extLst>
              <a:ext uri="{FF2B5EF4-FFF2-40B4-BE49-F238E27FC236}">
                <a16:creationId xmlns:a16="http://schemas.microsoft.com/office/drawing/2014/main" xmlns="" id="{A796F717-10EF-446A-B230-C8B79C763AF7}"/>
              </a:ext>
            </a:extLst>
          </p:cNvPr>
          <p:cNvSpPr/>
          <p:nvPr/>
        </p:nvSpPr>
        <p:spPr>
          <a:xfrm>
            <a:off x="1382918" y="3094602"/>
            <a:ext cx="208200" cy="208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336;p18">
            <a:extLst>
              <a:ext uri="{FF2B5EF4-FFF2-40B4-BE49-F238E27FC236}">
                <a16:creationId xmlns:a16="http://schemas.microsoft.com/office/drawing/2014/main" xmlns="" id="{3659B54F-9CE9-4B88-B0A5-2A400C777880}"/>
              </a:ext>
            </a:extLst>
          </p:cNvPr>
          <p:cNvSpPr/>
          <p:nvPr/>
        </p:nvSpPr>
        <p:spPr>
          <a:xfrm>
            <a:off x="3202110" y="3094602"/>
            <a:ext cx="208200" cy="2082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325;p18">
            <a:extLst>
              <a:ext uri="{FF2B5EF4-FFF2-40B4-BE49-F238E27FC236}">
                <a16:creationId xmlns:a16="http://schemas.microsoft.com/office/drawing/2014/main" xmlns="" id="{639220FB-71E4-4643-B46F-96D4E68ED706}"/>
              </a:ext>
            </a:extLst>
          </p:cNvPr>
          <p:cNvCxnSpPr>
            <a:cxnSpLocks/>
          </p:cNvCxnSpPr>
          <p:nvPr/>
        </p:nvCxnSpPr>
        <p:spPr>
          <a:xfrm>
            <a:off x="1287780" y="4922425"/>
            <a:ext cx="6177457" cy="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" name="Google Shape;328;p18">
            <a:extLst>
              <a:ext uri="{FF2B5EF4-FFF2-40B4-BE49-F238E27FC236}">
                <a16:creationId xmlns:a16="http://schemas.microsoft.com/office/drawing/2014/main" xmlns="" id="{E7E9D31B-28A4-46DD-BB9B-35FB02104C57}"/>
              </a:ext>
            </a:extLst>
          </p:cNvPr>
          <p:cNvSpPr txBox="1"/>
          <p:nvPr/>
        </p:nvSpPr>
        <p:spPr>
          <a:xfrm>
            <a:off x="67660" y="4726812"/>
            <a:ext cx="1130700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999999"/>
                </a:solidFill>
              </a:rPr>
              <a:t>Expensive</a:t>
            </a:r>
            <a:endParaRPr b="1" dirty="0">
              <a:solidFill>
                <a:srgbClr val="999999"/>
              </a:solidFill>
            </a:endParaRPr>
          </a:p>
        </p:txBody>
      </p:sp>
      <p:sp>
        <p:nvSpPr>
          <p:cNvPr id="50" name="Google Shape;329;p18">
            <a:extLst>
              <a:ext uri="{FF2B5EF4-FFF2-40B4-BE49-F238E27FC236}">
                <a16:creationId xmlns:a16="http://schemas.microsoft.com/office/drawing/2014/main" xmlns="" id="{F3D4AF4F-8F36-46AF-8FC0-71FDDDA33D54}"/>
              </a:ext>
            </a:extLst>
          </p:cNvPr>
          <p:cNvSpPr txBox="1"/>
          <p:nvPr/>
        </p:nvSpPr>
        <p:spPr>
          <a:xfrm>
            <a:off x="7644077" y="4704676"/>
            <a:ext cx="1130700" cy="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999999"/>
                </a:solidFill>
              </a:rPr>
              <a:t>Affordable</a:t>
            </a:r>
            <a:endParaRPr b="1" dirty="0">
              <a:solidFill>
                <a:srgbClr val="999999"/>
              </a:solidFill>
            </a:endParaRPr>
          </a:p>
        </p:txBody>
      </p:sp>
      <p:sp>
        <p:nvSpPr>
          <p:cNvPr id="58" name="Google Shape;336;p18">
            <a:extLst>
              <a:ext uri="{FF2B5EF4-FFF2-40B4-BE49-F238E27FC236}">
                <a16:creationId xmlns:a16="http://schemas.microsoft.com/office/drawing/2014/main" xmlns="" id="{10198F25-547D-49B9-BA05-48F8D47611DC}"/>
              </a:ext>
            </a:extLst>
          </p:cNvPr>
          <p:cNvSpPr/>
          <p:nvPr/>
        </p:nvSpPr>
        <p:spPr>
          <a:xfrm>
            <a:off x="67660" y="1741116"/>
            <a:ext cx="208200" cy="2082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660;p40">
            <a:extLst>
              <a:ext uri="{FF2B5EF4-FFF2-40B4-BE49-F238E27FC236}">
                <a16:creationId xmlns:a16="http://schemas.microsoft.com/office/drawing/2014/main" xmlns="" id="{A71178C6-30B0-46C2-8AEB-99A2308CB273}"/>
              </a:ext>
            </a:extLst>
          </p:cNvPr>
          <p:cNvSpPr/>
          <p:nvPr/>
        </p:nvSpPr>
        <p:spPr>
          <a:xfrm>
            <a:off x="123211" y="2025050"/>
            <a:ext cx="714105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rgbClr val="1D7E7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8E2869-B1B2-4A06-B329-AC5B6F5AD63A}"/>
              </a:ext>
            </a:extLst>
          </p:cNvPr>
          <p:cNvSpPr txBox="1"/>
          <p:nvPr/>
        </p:nvSpPr>
        <p:spPr>
          <a:xfrm>
            <a:off x="-21529" y="1926718"/>
            <a:ext cx="714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Online</a:t>
            </a:r>
          </a:p>
        </p:txBody>
      </p:sp>
      <p:sp>
        <p:nvSpPr>
          <p:cNvPr id="61" name="Google Shape;340;p18">
            <a:extLst>
              <a:ext uri="{FF2B5EF4-FFF2-40B4-BE49-F238E27FC236}">
                <a16:creationId xmlns:a16="http://schemas.microsoft.com/office/drawing/2014/main" xmlns="" id="{9149A991-BA03-4765-824C-6F2C507A5A2F}"/>
              </a:ext>
            </a:extLst>
          </p:cNvPr>
          <p:cNvSpPr/>
          <p:nvPr/>
        </p:nvSpPr>
        <p:spPr>
          <a:xfrm>
            <a:off x="67660" y="2363550"/>
            <a:ext cx="208200" cy="2082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54FDB2-BE84-4422-A6C9-353D69F82339}"/>
              </a:ext>
            </a:extLst>
          </p:cNvPr>
          <p:cNvSpPr txBox="1"/>
          <p:nvPr/>
        </p:nvSpPr>
        <p:spPr>
          <a:xfrm>
            <a:off x="-40259" y="2573605"/>
            <a:ext cx="1070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416666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Advantages and Differentiation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350" name="Google Shape;350;p19"/>
          <p:cNvSpPr txBox="1"/>
          <p:nvPr/>
        </p:nvSpPr>
        <p:spPr>
          <a:xfrm>
            <a:off x="1118150" y="2257000"/>
            <a:ext cx="9690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7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52" name="Google Shape;352;p19"/>
          <p:cNvGrpSpPr/>
          <p:nvPr/>
        </p:nvGrpSpPr>
        <p:grpSpPr>
          <a:xfrm>
            <a:off x="1055486" y="2189975"/>
            <a:ext cx="2547000" cy="2547000"/>
            <a:chOff x="1293736" y="1258050"/>
            <a:chExt cx="2547000" cy="2547000"/>
          </a:xfrm>
        </p:grpSpPr>
        <p:sp>
          <p:nvSpPr>
            <p:cNvPr id="353" name="Google Shape;353;p19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5" name="Google Shape;355;p19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457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School as a channel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6" name="Google Shape;356;p19"/>
          <p:cNvGrpSpPr/>
          <p:nvPr/>
        </p:nvGrpSpPr>
        <p:grpSpPr>
          <a:xfrm>
            <a:off x="3208858" y="2189975"/>
            <a:ext cx="2547000" cy="2547000"/>
            <a:chOff x="3203958" y="1258050"/>
            <a:chExt cx="2547000" cy="2547000"/>
          </a:xfrm>
        </p:grpSpPr>
        <p:sp>
          <p:nvSpPr>
            <p:cNvPr id="357" name="Google Shape;357;p19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200" b="1">
                <a:solidFill>
                  <a:srgbClr val="0D5D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9" name="Google Shape;359;p19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457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Educational Toys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0" name="Google Shape;360;p19"/>
          <p:cNvGrpSpPr/>
          <p:nvPr/>
        </p:nvGrpSpPr>
        <p:grpSpPr>
          <a:xfrm>
            <a:off x="5250227" y="1987350"/>
            <a:ext cx="2547000" cy="2547000"/>
            <a:chOff x="5123977" y="1258050"/>
            <a:chExt cx="2547000" cy="2547000"/>
          </a:xfrm>
        </p:grpSpPr>
        <p:sp>
          <p:nvSpPr>
            <p:cNvPr id="361" name="Google Shape;361;p19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307BF3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200" b="1">
                <a:solidFill>
                  <a:srgbClr val="307B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3" name="Google Shape;363;p19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457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Try before renting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"/>
          <p:cNvSpPr txBox="1">
            <a:spLocks noGrp="1"/>
          </p:cNvSpPr>
          <p:nvPr>
            <p:ph type="title"/>
          </p:nvPr>
        </p:nvSpPr>
        <p:spPr>
          <a:xfrm>
            <a:off x="1153525" y="8382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</a:rPr>
              <a:t>Market Size in Bangalore (INR)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369" name="Google Shape;369;p20"/>
          <p:cNvSpPr/>
          <p:nvPr/>
        </p:nvSpPr>
        <p:spPr>
          <a:xfrm>
            <a:off x="437325" y="1857800"/>
            <a:ext cx="2440500" cy="24102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990000"/>
                </a:solidFill>
              </a:rPr>
              <a:t>1.57 B</a:t>
            </a:r>
            <a:endParaRPr sz="2500" b="1">
              <a:solidFill>
                <a:srgbClr val="99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990000"/>
                </a:solidFill>
              </a:rPr>
              <a:t>(TAM)</a:t>
            </a:r>
            <a:endParaRPr sz="2500" b="1">
              <a:solidFill>
                <a:srgbClr val="990000"/>
              </a:solidFill>
            </a:endParaRPr>
          </a:p>
        </p:txBody>
      </p:sp>
      <p:sp>
        <p:nvSpPr>
          <p:cNvPr id="370" name="Google Shape;370;p20"/>
          <p:cNvSpPr/>
          <p:nvPr/>
        </p:nvSpPr>
        <p:spPr>
          <a:xfrm>
            <a:off x="4041925" y="2156000"/>
            <a:ext cx="1911900" cy="18246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BF9000"/>
                </a:solidFill>
              </a:rPr>
              <a:t>472.5 M</a:t>
            </a:r>
            <a:endParaRPr sz="2400" b="1">
              <a:solidFill>
                <a:srgbClr val="BF9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BF9000"/>
                </a:solidFill>
              </a:rPr>
              <a:t>(SAM)</a:t>
            </a:r>
            <a:endParaRPr sz="2400" b="1">
              <a:solidFill>
                <a:srgbClr val="BF9000"/>
              </a:solidFill>
            </a:endParaRPr>
          </a:p>
        </p:txBody>
      </p:sp>
      <p:sp>
        <p:nvSpPr>
          <p:cNvPr id="371" name="Google Shape;371;p20"/>
          <p:cNvSpPr/>
          <p:nvPr/>
        </p:nvSpPr>
        <p:spPr>
          <a:xfrm>
            <a:off x="7149725" y="2501040"/>
            <a:ext cx="1268400" cy="12534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34F5C"/>
                </a:solidFill>
              </a:rPr>
              <a:t>0.44 M</a:t>
            </a:r>
            <a:endParaRPr sz="1800" b="1">
              <a:solidFill>
                <a:srgbClr val="134F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34F5C"/>
                </a:solidFill>
              </a:rPr>
              <a:t>(SOM)</a:t>
            </a:r>
            <a:endParaRPr sz="1800" b="1">
              <a:solidFill>
                <a:srgbClr val="134F5C"/>
              </a:solidFill>
            </a:endParaRPr>
          </a:p>
        </p:txBody>
      </p:sp>
      <p:sp>
        <p:nvSpPr>
          <p:cNvPr id="372" name="Google Shape;372;p20"/>
          <p:cNvSpPr txBox="1"/>
          <p:nvPr/>
        </p:nvSpPr>
        <p:spPr>
          <a:xfrm>
            <a:off x="3547850" y="4249625"/>
            <a:ext cx="3243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00"/>
                </a:solidFill>
              </a:rPr>
              <a:t>Educational Rental Toys  Market</a:t>
            </a:r>
            <a:endParaRPr b="1">
              <a:solidFill>
                <a:srgbClr val="99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0000"/>
              </a:solidFill>
            </a:endParaRPr>
          </a:p>
        </p:txBody>
      </p:sp>
      <p:sp>
        <p:nvSpPr>
          <p:cNvPr id="373" name="Google Shape;373;p20"/>
          <p:cNvSpPr txBox="1"/>
          <p:nvPr/>
        </p:nvSpPr>
        <p:spPr>
          <a:xfrm>
            <a:off x="3905825" y="3980600"/>
            <a:ext cx="2786100" cy="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BF9000"/>
              </a:solidFill>
            </a:endParaRPr>
          </a:p>
        </p:txBody>
      </p:sp>
      <p:sp>
        <p:nvSpPr>
          <p:cNvPr id="374" name="Google Shape;374;p20"/>
          <p:cNvSpPr txBox="1"/>
          <p:nvPr/>
        </p:nvSpPr>
        <p:spPr>
          <a:xfrm>
            <a:off x="7008375" y="4249625"/>
            <a:ext cx="244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74E13"/>
              </a:solidFill>
            </a:endParaRPr>
          </a:p>
        </p:txBody>
      </p:sp>
      <p:sp>
        <p:nvSpPr>
          <p:cNvPr id="375" name="Google Shape;375;p2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8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6" name="Google Shape;376;p20"/>
          <p:cNvSpPr txBox="1"/>
          <p:nvPr/>
        </p:nvSpPr>
        <p:spPr>
          <a:xfrm>
            <a:off x="6345525" y="97850"/>
            <a:ext cx="26922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Source: Funskool Market research in 2017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	Census Data 2011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Revenue Model (INR)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382" name="Google Shape;382;p21"/>
          <p:cNvSpPr txBox="1">
            <a:spLocks noGrp="1"/>
          </p:cNvSpPr>
          <p:nvPr>
            <p:ph type="body" idx="1"/>
          </p:nvPr>
        </p:nvSpPr>
        <p:spPr>
          <a:xfrm>
            <a:off x="561300" y="1197250"/>
            <a:ext cx="8438400" cy="3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  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Market Share			          Average </a:t>
            </a:r>
            <a:r>
              <a:rPr lang="en" sz="14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subscription 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                        Total Revenue 2019-21 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28600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revenue/customer/year</a:t>
            </a:r>
            <a:endParaRPr sz="1400"/>
          </a:p>
        </p:txBody>
      </p:sp>
      <p:sp>
        <p:nvSpPr>
          <p:cNvPr id="383" name="Google Shape;383;p2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>
                <a:latin typeface="Nunito"/>
                <a:ea typeface="Nunito"/>
                <a:cs typeface="Nunito"/>
                <a:sym typeface="Nunito"/>
              </a:rPr>
              <a:t>9</a:t>
            </a:fld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4" name="Google Shape;384;p21"/>
          <p:cNvSpPr/>
          <p:nvPr/>
        </p:nvSpPr>
        <p:spPr>
          <a:xfrm>
            <a:off x="1002275" y="1807950"/>
            <a:ext cx="1485600" cy="152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 0.44 M</a:t>
            </a: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795375" y="2431950"/>
            <a:ext cx="782700" cy="27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1"/>
          <p:cNvSpPr/>
          <p:nvPr/>
        </p:nvSpPr>
        <p:spPr>
          <a:xfrm>
            <a:off x="5630975" y="2431950"/>
            <a:ext cx="922500" cy="27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1"/>
          <p:cNvSpPr/>
          <p:nvPr/>
        </p:nvSpPr>
        <p:spPr>
          <a:xfrm>
            <a:off x="6853325" y="1531847"/>
            <a:ext cx="1910520" cy="1966950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3.74M</a:t>
            </a:r>
            <a:endParaRPr sz="2400"/>
          </a:p>
        </p:txBody>
      </p:sp>
      <p:sp>
        <p:nvSpPr>
          <p:cNvPr id="388" name="Google Shape;388;p21"/>
          <p:cNvSpPr/>
          <p:nvPr/>
        </p:nvSpPr>
        <p:spPr>
          <a:xfrm>
            <a:off x="3923975" y="2072100"/>
            <a:ext cx="1341900" cy="9993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  4400</a:t>
            </a:r>
            <a:endParaRPr sz="1800"/>
          </a:p>
        </p:txBody>
      </p:sp>
      <p:pic>
        <p:nvPicPr>
          <p:cNvPr id="389" name="Google Shape;38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873" y="598575"/>
            <a:ext cx="2489725" cy="10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606</Words>
  <Application>Microsoft Office PowerPoint</Application>
  <PresentationFormat>On-screen Show (16:9)</PresentationFormat>
  <Paragraphs>235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Nunito</vt:lpstr>
      <vt:lpstr>Roboto</vt:lpstr>
      <vt:lpstr>Arial</vt:lpstr>
      <vt:lpstr>Roboto Thin</vt:lpstr>
      <vt:lpstr>Caveat</vt:lpstr>
      <vt:lpstr>Century Gothic</vt:lpstr>
      <vt:lpstr>Maven Pro</vt:lpstr>
      <vt:lpstr>Roboto Medium</vt:lpstr>
      <vt:lpstr>Momentum</vt:lpstr>
      <vt:lpstr>PowerPoint Presentation</vt:lpstr>
      <vt:lpstr>Customer / Problem Statement</vt:lpstr>
      <vt:lpstr>Pain Points</vt:lpstr>
      <vt:lpstr>Solution</vt:lpstr>
      <vt:lpstr>Product work flow</vt:lpstr>
      <vt:lpstr>Market Validation</vt:lpstr>
      <vt:lpstr>Advantages and Differentiation</vt:lpstr>
      <vt:lpstr>Market Size in Bangalore (INR)</vt:lpstr>
      <vt:lpstr>Revenue Model (INR)</vt:lpstr>
      <vt:lpstr>Market Adoption</vt:lpstr>
      <vt:lpstr>Solution Validation (Trial plan) </vt:lpstr>
      <vt:lpstr>Explainer Video</vt:lpstr>
      <vt:lpstr>Appendix</vt:lpstr>
      <vt:lpstr>Pricing - Margin based</vt:lpstr>
      <vt:lpstr>Awareness Events Photos </vt:lpstr>
      <vt:lpstr>Lead Generation photos</vt:lpstr>
      <vt:lpstr>Marketing Budget Plan</vt:lpstr>
      <vt:lpstr>Positioning Statement</vt:lpstr>
      <vt:lpstr>Awareness and Lead Generation</vt:lpstr>
      <vt:lpstr>Lead generation count</vt:lpstr>
      <vt:lpstr>Billboards</vt:lpstr>
      <vt:lpstr>Google Analytics </vt:lpstr>
      <vt:lpstr>Facebook page insights </vt:lpstr>
      <vt:lpstr>PowerPoint Presentation</vt:lpstr>
      <vt:lpstr>Elements of Value</vt:lpstr>
      <vt:lpstr>Email Campaign</vt:lpstr>
      <vt:lpstr>Next Steps</vt:lpstr>
      <vt:lpstr>Customer Feedback Survey</vt:lpstr>
      <vt:lpstr>Persona</vt:lpstr>
      <vt:lpstr>Customer journey Map</vt:lpstr>
      <vt:lpstr>Competitive Analysis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Piri, Asit (Data Science &amp; Artificial Intelligence Evangelist)</dc:creator>
  <cp:lastModifiedBy>Piri, Asit (Data Science &amp; Artificial Intelligence Evangelist)</cp:lastModifiedBy>
  <cp:revision>5</cp:revision>
  <dcterms:modified xsi:type="dcterms:W3CDTF">2019-03-17T06:08:14Z</dcterms:modified>
</cp:coreProperties>
</file>